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3" r:id="rId4"/>
    <p:sldId id="289" r:id="rId5"/>
    <p:sldId id="271" r:id="rId6"/>
    <p:sldId id="272" r:id="rId7"/>
    <p:sldId id="256" r:id="rId8"/>
    <p:sldId id="260" r:id="rId9"/>
    <p:sldId id="259" r:id="rId10"/>
    <p:sldId id="258" r:id="rId11"/>
    <p:sldId id="296" r:id="rId12"/>
    <p:sldId id="287" r:id="rId13"/>
    <p:sldId id="286" r:id="rId14"/>
    <p:sldId id="285" r:id="rId15"/>
    <p:sldId id="282" r:id="rId16"/>
    <p:sldId id="276" r:id="rId17"/>
    <p:sldId id="279" r:id="rId18"/>
    <p:sldId id="280" r:id="rId19"/>
    <p:sldId id="281" r:id="rId20"/>
    <p:sldId id="290" r:id="rId21"/>
    <p:sldId id="295" r:id="rId22"/>
    <p:sldId id="292" r:id="rId23"/>
    <p:sldId id="293" r:id="rId24"/>
    <p:sldId id="294" r:id="rId25"/>
    <p:sldId id="265" r:id="rId26"/>
    <p:sldId id="264" r:id="rId27"/>
    <p:sldId id="2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4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2F073-348D-44EA-8A88-7E91A121DCF6}"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294975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2F073-348D-44EA-8A88-7E91A121DCF6}"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91613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2F073-348D-44EA-8A88-7E91A121DCF6}"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101434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C41E9D-5325-4257-8695-ABE7517349DE}" type="slidenum">
              <a:rPr lang="en-US"/>
              <a:pPr>
                <a:defRPr/>
              </a:pPr>
              <a:t>‹#›</a:t>
            </a:fld>
            <a:endParaRPr lang="en-US"/>
          </a:p>
        </p:txBody>
      </p:sp>
    </p:spTree>
    <p:extLst>
      <p:ext uri="{BB962C8B-B14F-4D97-AF65-F5344CB8AC3E}">
        <p14:creationId xmlns:p14="http://schemas.microsoft.com/office/powerpoint/2010/main" val="1547409231"/>
      </p:ext>
    </p:extLst>
  </p:cSld>
  <p:clrMapOvr>
    <a:masterClrMapping/>
  </p:clrMapOvr>
  <p:transition spd="med">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624BC8-A41E-4FB5-9B57-A375275B5443}" type="slidenum">
              <a:rPr lang="en-US"/>
              <a:pPr>
                <a:defRPr/>
              </a:pPr>
              <a:t>‹#›</a:t>
            </a:fld>
            <a:endParaRPr lang="en-US"/>
          </a:p>
        </p:txBody>
      </p:sp>
    </p:spTree>
    <p:extLst>
      <p:ext uri="{BB962C8B-B14F-4D97-AF65-F5344CB8AC3E}">
        <p14:creationId xmlns:p14="http://schemas.microsoft.com/office/powerpoint/2010/main" val="127636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2F073-348D-44EA-8A88-7E91A121DCF6}"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182969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2F073-348D-44EA-8A88-7E91A121DCF6}" type="datetimeFigureOut">
              <a:rPr lang="en-US" smtClean="0"/>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215680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2F073-348D-44EA-8A88-7E91A121DCF6}" type="datetimeFigureOut">
              <a:rPr lang="en-US" smtClean="0"/>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27257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2F073-348D-44EA-8A88-7E91A121DCF6}" type="datetimeFigureOut">
              <a:rPr lang="en-US" smtClean="0"/>
              <a:t>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370361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2F073-348D-44EA-8A88-7E91A121DCF6}" type="datetimeFigureOut">
              <a:rPr lang="en-US" smtClean="0"/>
              <a:t>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189722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2F073-348D-44EA-8A88-7E91A121DCF6}" type="datetimeFigureOut">
              <a:rPr lang="en-US" smtClean="0"/>
              <a:t>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187154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2F073-348D-44EA-8A88-7E91A121DCF6}" type="datetimeFigureOut">
              <a:rPr lang="en-US" smtClean="0"/>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238653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2F073-348D-44EA-8A88-7E91A121DCF6}" type="datetimeFigureOut">
              <a:rPr lang="en-US" smtClean="0"/>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A2E21-344F-4B69-AE89-8B26F9B5795C}" type="slidenum">
              <a:rPr lang="en-US" smtClean="0"/>
              <a:t>‹#›</a:t>
            </a:fld>
            <a:endParaRPr lang="en-US"/>
          </a:p>
        </p:txBody>
      </p:sp>
    </p:spTree>
    <p:extLst>
      <p:ext uri="{BB962C8B-B14F-4D97-AF65-F5344CB8AC3E}">
        <p14:creationId xmlns:p14="http://schemas.microsoft.com/office/powerpoint/2010/main" val="160736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2F073-348D-44EA-8A88-7E91A121DCF6}" type="datetimeFigureOut">
              <a:rPr lang="en-US" smtClean="0"/>
              <a:t>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A2E21-344F-4B69-AE89-8B26F9B5795C}" type="slidenum">
              <a:rPr lang="en-US" smtClean="0"/>
              <a:t>‹#›</a:t>
            </a:fld>
            <a:endParaRPr lang="en-US"/>
          </a:p>
        </p:txBody>
      </p:sp>
    </p:spTree>
    <p:extLst>
      <p:ext uri="{BB962C8B-B14F-4D97-AF65-F5344CB8AC3E}">
        <p14:creationId xmlns:p14="http://schemas.microsoft.com/office/powerpoint/2010/main" val="279449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828800"/>
          </a:xfrm>
        </p:spPr>
        <p:txBody>
          <a:bodyPr>
            <a:noAutofit/>
          </a:bodyPr>
          <a:lstStyle/>
          <a:p>
            <a:r>
              <a:rPr lang="en-US" sz="3200" dirty="0" smtClean="0"/>
              <a:t>First Session of Bangladesh Urban Forum</a:t>
            </a:r>
            <a:br>
              <a:rPr lang="en-US" sz="3200" dirty="0" smtClean="0"/>
            </a:br>
            <a:r>
              <a:rPr lang="en-US" sz="3200" dirty="0"/>
              <a:t/>
            </a:r>
            <a:br>
              <a:rPr lang="en-US" sz="3200" dirty="0"/>
            </a:br>
            <a:r>
              <a:rPr lang="en-US" sz="3200" dirty="0" smtClean="0"/>
              <a:t>Towards Bangladesh’ Resilient Cities: Climate Change, Environment and Disaster Mitigation</a:t>
            </a:r>
            <a:endParaRPr lang="en-US" sz="3200" dirty="0"/>
          </a:p>
        </p:txBody>
      </p:sp>
      <p:sp>
        <p:nvSpPr>
          <p:cNvPr id="3" name="Subtitle 2"/>
          <p:cNvSpPr>
            <a:spLocks noGrp="1"/>
          </p:cNvSpPr>
          <p:nvPr>
            <p:ph type="subTitle" idx="1"/>
          </p:nvPr>
        </p:nvSpPr>
        <p:spPr>
          <a:xfrm>
            <a:off x="1371600" y="3886200"/>
            <a:ext cx="6400800" cy="2209800"/>
          </a:xfrm>
        </p:spPr>
        <p:txBody>
          <a:bodyPr>
            <a:normAutofit fontScale="92500" lnSpcReduction="20000"/>
          </a:bodyPr>
          <a:lstStyle/>
          <a:p>
            <a:r>
              <a:rPr lang="en-US" sz="1800" dirty="0" smtClean="0">
                <a:solidFill>
                  <a:schemeClr val="tx1"/>
                </a:solidFill>
              </a:rPr>
              <a:t>06 December, BICC, </a:t>
            </a:r>
            <a:r>
              <a:rPr lang="en-US" sz="1800" dirty="0" err="1" smtClean="0">
                <a:solidFill>
                  <a:schemeClr val="tx1"/>
                </a:solidFill>
              </a:rPr>
              <a:t>Sher</a:t>
            </a:r>
            <a:r>
              <a:rPr lang="en-US" sz="1800" dirty="0" smtClean="0">
                <a:solidFill>
                  <a:schemeClr val="tx1"/>
                </a:solidFill>
              </a:rPr>
              <a:t>-e-Bangla Nagar</a:t>
            </a:r>
          </a:p>
          <a:p>
            <a:endParaRPr lang="en-US" sz="1800" dirty="0">
              <a:solidFill>
                <a:schemeClr val="tx1"/>
              </a:solidFill>
            </a:endParaRPr>
          </a:p>
          <a:p>
            <a:r>
              <a:rPr lang="en-US" sz="1800" dirty="0" smtClean="0">
                <a:solidFill>
                  <a:schemeClr val="tx1"/>
                </a:solidFill>
              </a:rPr>
              <a:t>Contributors: Dr. AQM Mahbub; Dr. </a:t>
            </a:r>
            <a:r>
              <a:rPr lang="en-US" sz="1800" dirty="0" err="1" smtClean="0">
                <a:solidFill>
                  <a:schemeClr val="tx1"/>
                </a:solidFill>
              </a:rPr>
              <a:t>M.Shahidul</a:t>
            </a:r>
            <a:r>
              <a:rPr lang="en-US" sz="1800" dirty="0" smtClean="0">
                <a:solidFill>
                  <a:schemeClr val="tx1"/>
                </a:solidFill>
              </a:rPr>
              <a:t> Islam; </a:t>
            </a:r>
          </a:p>
          <a:p>
            <a:r>
              <a:rPr lang="en-US" sz="1800" dirty="0" smtClean="0">
                <a:solidFill>
                  <a:schemeClr val="tx1"/>
                </a:solidFill>
              </a:rPr>
              <a:t>Dr. </a:t>
            </a:r>
            <a:r>
              <a:rPr lang="en-US" sz="1800" dirty="0" err="1" smtClean="0">
                <a:solidFill>
                  <a:schemeClr val="tx1"/>
                </a:solidFill>
              </a:rPr>
              <a:t>Maksudul</a:t>
            </a:r>
            <a:r>
              <a:rPr lang="en-US" sz="1800" dirty="0" smtClean="0">
                <a:solidFill>
                  <a:schemeClr val="tx1"/>
                </a:solidFill>
              </a:rPr>
              <a:t> Kamal, </a:t>
            </a:r>
            <a:r>
              <a:rPr lang="en-US" sz="1800" dirty="0" err="1" smtClean="0">
                <a:solidFill>
                  <a:schemeClr val="tx1"/>
                </a:solidFill>
              </a:rPr>
              <a:t>Iftekhar</a:t>
            </a:r>
            <a:r>
              <a:rPr lang="en-US" sz="1800" dirty="0" smtClean="0">
                <a:solidFill>
                  <a:schemeClr val="tx1"/>
                </a:solidFill>
              </a:rPr>
              <a:t> </a:t>
            </a:r>
            <a:r>
              <a:rPr lang="en-US" sz="1800" dirty="0" err="1" smtClean="0">
                <a:solidFill>
                  <a:schemeClr val="tx1"/>
                </a:solidFill>
              </a:rPr>
              <a:t>Enayetullah</a:t>
            </a:r>
            <a:r>
              <a:rPr lang="en-US" sz="1800" dirty="0" smtClean="0">
                <a:solidFill>
                  <a:schemeClr val="tx1"/>
                </a:solidFill>
              </a:rPr>
              <a:t> and Dr. Aminul Islam</a:t>
            </a:r>
          </a:p>
          <a:p>
            <a:pPr lvl="0"/>
            <a:r>
              <a:rPr lang="en-US" sz="1800" dirty="0" smtClean="0">
                <a:solidFill>
                  <a:srgbClr val="0070C0"/>
                </a:solidFill>
              </a:rPr>
              <a:t>Contribution made through solution exchange network: </a:t>
            </a:r>
          </a:p>
          <a:p>
            <a:pPr lvl="0"/>
            <a:r>
              <a:rPr lang="en-US" sz="1800" dirty="0" smtClean="0">
                <a:solidFill>
                  <a:srgbClr val="0070C0"/>
                </a:solidFill>
              </a:rPr>
              <a:t>AHM </a:t>
            </a:r>
            <a:r>
              <a:rPr lang="en-US" sz="1800" dirty="0">
                <a:solidFill>
                  <a:srgbClr val="0070C0"/>
                </a:solidFill>
              </a:rPr>
              <a:t>Rezaul </a:t>
            </a:r>
            <a:r>
              <a:rPr lang="en-US" sz="1800" dirty="0" err="1" smtClean="0">
                <a:solidFill>
                  <a:srgbClr val="0070C0"/>
                </a:solidFill>
              </a:rPr>
              <a:t>Kabir</a:t>
            </a:r>
            <a:r>
              <a:rPr lang="en-US" sz="1800" dirty="0" smtClean="0">
                <a:solidFill>
                  <a:srgbClr val="0070C0"/>
                </a:solidFill>
              </a:rPr>
              <a:t>; </a:t>
            </a:r>
            <a:r>
              <a:rPr lang="en-US" sz="1800" dirty="0" err="1" smtClean="0">
                <a:solidFill>
                  <a:srgbClr val="0070C0"/>
                </a:solidFill>
              </a:rPr>
              <a:t>Rezaur</a:t>
            </a:r>
            <a:r>
              <a:rPr lang="en-US" sz="1800" dirty="0" smtClean="0">
                <a:solidFill>
                  <a:srgbClr val="0070C0"/>
                </a:solidFill>
              </a:rPr>
              <a:t> Rahman;; Dr. Mahbuba Nasrin; Shaila </a:t>
            </a:r>
            <a:r>
              <a:rPr lang="en-US" sz="1800" dirty="0" err="1" smtClean="0">
                <a:solidFill>
                  <a:srgbClr val="0070C0"/>
                </a:solidFill>
              </a:rPr>
              <a:t>Shahid</a:t>
            </a:r>
            <a:r>
              <a:rPr lang="en-US" sz="1800" dirty="0" smtClean="0">
                <a:solidFill>
                  <a:srgbClr val="0070C0"/>
                </a:solidFill>
              </a:rPr>
              <a:t>; Steven Goldfinch; Dilruba Haider; </a:t>
            </a:r>
            <a:r>
              <a:rPr lang="en-US" sz="1800" dirty="0" err="1" smtClean="0">
                <a:solidFill>
                  <a:srgbClr val="0070C0"/>
                </a:solidFill>
              </a:rPr>
              <a:t>Tofail</a:t>
            </a:r>
            <a:r>
              <a:rPr lang="en-US" sz="1800" dirty="0" smtClean="0">
                <a:solidFill>
                  <a:srgbClr val="0070C0"/>
                </a:solidFill>
              </a:rPr>
              <a:t> </a:t>
            </a:r>
            <a:r>
              <a:rPr lang="en-US" sz="1800" dirty="0">
                <a:solidFill>
                  <a:srgbClr val="0070C0"/>
                </a:solidFill>
              </a:rPr>
              <a:t>Md Alamgir </a:t>
            </a:r>
            <a:r>
              <a:rPr lang="en-US" sz="1800" dirty="0" smtClean="0">
                <a:solidFill>
                  <a:srgbClr val="0070C0"/>
                </a:solidFill>
              </a:rPr>
              <a:t>Azad and </a:t>
            </a:r>
            <a:r>
              <a:rPr lang="en-US" sz="1800" dirty="0" err="1" smtClean="0">
                <a:solidFill>
                  <a:srgbClr val="0070C0"/>
                </a:solidFill>
              </a:rPr>
              <a:t>Khurshid</a:t>
            </a:r>
            <a:r>
              <a:rPr lang="en-US" sz="1800" dirty="0" smtClean="0">
                <a:solidFill>
                  <a:srgbClr val="0070C0"/>
                </a:solidFill>
              </a:rPr>
              <a:t> </a:t>
            </a:r>
            <a:r>
              <a:rPr lang="en-US" sz="1800" dirty="0">
                <a:solidFill>
                  <a:srgbClr val="0070C0"/>
                </a:solidFill>
              </a:rPr>
              <a:t>Alam</a:t>
            </a:r>
          </a:p>
        </p:txBody>
      </p:sp>
    </p:spTree>
    <p:extLst>
      <p:ext uri="{BB962C8B-B14F-4D97-AF65-F5344CB8AC3E}">
        <p14:creationId xmlns:p14="http://schemas.microsoft.com/office/powerpoint/2010/main" val="38855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Sustainable Urban Environment</a:t>
            </a:r>
            <a:endParaRPr lang="en-US" sz="3200" b="1" dirty="0"/>
          </a:p>
        </p:txBody>
      </p:sp>
      <p:sp>
        <p:nvSpPr>
          <p:cNvPr id="3" name="Content Placeholder 2"/>
          <p:cNvSpPr>
            <a:spLocks noGrp="1"/>
          </p:cNvSpPr>
          <p:nvPr>
            <p:ph idx="1"/>
          </p:nvPr>
        </p:nvSpPr>
        <p:spPr>
          <a:xfrm>
            <a:off x="457200" y="990600"/>
            <a:ext cx="8229600" cy="5562600"/>
          </a:xfrm>
        </p:spPr>
        <p:txBody>
          <a:bodyPr>
            <a:normAutofit fontScale="85000" lnSpcReduction="20000"/>
          </a:bodyPr>
          <a:lstStyle/>
          <a:p>
            <a:pPr lvl="0" fontAlgn="base">
              <a:lnSpc>
                <a:spcPct val="90000"/>
              </a:lnSpc>
              <a:spcAft>
                <a:spcPct val="0"/>
              </a:spcAft>
              <a:buFontTx/>
              <a:buChar char="•"/>
            </a:pPr>
            <a:r>
              <a:rPr lang="en-US" sz="2800" dirty="0" smtClean="0"/>
              <a:t>Create </a:t>
            </a:r>
            <a:r>
              <a:rPr lang="en-US" sz="2800" dirty="0"/>
              <a:t>adequate employments and </a:t>
            </a:r>
            <a:r>
              <a:rPr lang="en-US" sz="2800" dirty="0" smtClean="0"/>
              <a:t>related </a:t>
            </a:r>
            <a:r>
              <a:rPr lang="en-US" sz="2800" dirty="0"/>
              <a:t>facilities </a:t>
            </a:r>
            <a:r>
              <a:rPr lang="en-US" sz="2800" dirty="0" smtClean="0"/>
              <a:t>for the potential  Internally Displaced  People (IDPs): in </a:t>
            </a:r>
            <a:r>
              <a:rPr lang="en-US" sz="2800" dirty="0"/>
              <a:t>and around rural regions (i.e. migrant’s </a:t>
            </a:r>
            <a:r>
              <a:rPr lang="en-US" sz="2800" dirty="0" smtClean="0"/>
              <a:t>home of origin)</a:t>
            </a:r>
            <a:endParaRPr lang="en-US" sz="2800" dirty="0"/>
          </a:p>
          <a:p>
            <a:pPr lvl="0" fontAlgn="base">
              <a:lnSpc>
                <a:spcPct val="90000"/>
              </a:lnSpc>
              <a:spcAft>
                <a:spcPct val="0"/>
              </a:spcAft>
              <a:buFontTx/>
              <a:buChar char="•"/>
            </a:pPr>
            <a:r>
              <a:rPr lang="en-US" sz="2800" dirty="0"/>
              <a:t>Develop and encourage commuting as an alternative to migration </a:t>
            </a:r>
          </a:p>
          <a:p>
            <a:pPr lvl="0" fontAlgn="base">
              <a:lnSpc>
                <a:spcPct val="90000"/>
              </a:lnSpc>
              <a:spcAft>
                <a:spcPct val="0"/>
              </a:spcAft>
              <a:buFontTx/>
              <a:buChar char="•"/>
            </a:pPr>
            <a:r>
              <a:rPr lang="en-US" sz="2800" dirty="0"/>
              <a:t>Develop small and medium size </a:t>
            </a:r>
            <a:r>
              <a:rPr lang="en-US" sz="2800" dirty="0" smtClean="0"/>
              <a:t>( satellite) towns with adequate economic opportunities </a:t>
            </a:r>
            <a:endParaRPr lang="en-US" sz="2800" dirty="0"/>
          </a:p>
          <a:p>
            <a:pPr lvl="0" fontAlgn="base">
              <a:lnSpc>
                <a:spcPct val="90000"/>
              </a:lnSpc>
              <a:spcAft>
                <a:spcPct val="0"/>
              </a:spcAft>
              <a:buFontTx/>
              <a:buChar char="•"/>
            </a:pPr>
            <a:r>
              <a:rPr lang="en-US" sz="2800" dirty="0"/>
              <a:t>Decentralize urban services and facilities from </a:t>
            </a:r>
            <a:r>
              <a:rPr lang="en-US" sz="2800" dirty="0" smtClean="0"/>
              <a:t>Megacities </a:t>
            </a:r>
            <a:r>
              <a:rPr lang="en-US" sz="2800" dirty="0"/>
              <a:t>to other urban </a:t>
            </a:r>
            <a:r>
              <a:rPr lang="en-US" sz="2800" dirty="0" smtClean="0"/>
              <a:t>centers</a:t>
            </a:r>
            <a:endParaRPr lang="en-US" sz="2800" dirty="0"/>
          </a:p>
          <a:p>
            <a:pPr lvl="0" fontAlgn="base">
              <a:lnSpc>
                <a:spcPct val="90000"/>
              </a:lnSpc>
              <a:spcAft>
                <a:spcPct val="0"/>
              </a:spcAft>
              <a:buFontTx/>
              <a:buChar char="•"/>
            </a:pPr>
            <a:r>
              <a:rPr lang="en-US" sz="2800" dirty="0"/>
              <a:t>Strengthen local government </a:t>
            </a:r>
            <a:r>
              <a:rPr lang="en-US" sz="2800" dirty="0" smtClean="0"/>
              <a:t>institutes with devolution of power</a:t>
            </a:r>
            <a:endParaRPr lang="en-US" sz="2800" dirty="0"/>
          </a:p>
          <a:p>
            <a:pPr lvl="0" fontAlgn="base">
              <a:lnSpc>
                <a:spcPct val="90000"/>
              </a:lnSpc>
              <a:spcAft>
                <a:spcPct val="0"/>
              </a:spcAft>
              <a:buFontTx/>
              <a:buChar char="•"/>
            </a:pPr>
            <a:r>
              <a:rPr lang="en-US" sz="2800" dirty="0"/>
              <a:t>Create metropolitan government for </a:t>
            </a:r>
            <a:r>
              <a:rPr lang="en-US" sz="2800" dirty="0" smtClean="0"/>
              <a:t>Mega cities</a:t>
            </a:r>
          </a:p>
          <a:p>
            <a:pPr lvl="0" fontAlgn="base">
              <a:lnSpc>
                <a:spcPct val="90000"/>
              </a:lnSpc>
              <a:spcAft>
                <a:spcPct val="0"/>
              </a:spcAft>
              <a:buFontTx/>
              <a:buChar char="•"/>
            </a:pPr>
            <a:r>
              <a:rPr lang="en-US" sz="2800" dirty="0" smtClean="0"/>
              <a:t>Adequate habitat and utility services for the IDPs</a:t>
            </a:r>
          </a:p>
          <a:p>
            <a:pPr lvl="0" fontAlgn="base">
              <a:lnSpc>
                <a:spcPct val="90000"/>
              </a:lnSpc>
              <a:spcAft>
                <a:spcPct val="0"/>
              </a:spcAft>
              <a:buFontTx/>
              <a:buChar char="•"/>
            </a:pPr>
            <a:r>
              <a:rPr lang="en-US" sz="2800" dirty="0" smtClean="0"/>
              <a:t>Emergency Management (flood, severe storm, earthquake)</a:t>
            </a:r>
          </a:p>
          <a:p>
            <a:pPr lvl="0" fontAlgn="base">
              <a:lnSpc>
                <a:spcPct val="90000"/>
              </a:lnSpc>
              <a:spcAft>
                <a:spcPct val="0"/>
              </a:spcAft>
              <a:buFontTx/>
              <a:buChar char="•"/>
            </a:pPr>
            <a:r>
              <a:rPr lang="en-US" sz="2800" dirty="0" smtClean="0"/>
              <a:t>City dwellers to be motivated to reduce carbon footprint </a:t>
            </a:r>
          </a:p>
          <a:p>
            <a:pPr lvl="0" fontAlgn="base">
              <a:lnSpc>
                <a:spcPct val="90000"/>
              </a:lnSpc>
              <a:spcAft>
                <a:spcPct val="0"/>
              </a:spcAft>
              <a:buFontTx/>
              <a:buChar char="•"/>
            </a:pPr>
            <a:r>
              <a:rPr lang="en-US" sz="2800" dirty="0" smtClean="0"/>
              <a:t>Low carbon urban economy  / Clean development Mechanism (CDM)/ country gaining from carbon trading</a:t>
            </a:r>
          </a:p>
          <a:p>
            <a:pPr marL="0" lvl="0" indent="0" fontAlgn="base">
              <a:lnSpc>
                <a:spcPct val="90000"/>
              </a:lnSpc>
              <a:spcAft>
                <a:spcPct val="0"/>
              </a:spcAft>
              <a:buNone/>
            </a:pPr>
            <a:endParaRPr lang="en-US" dirty="0"/>
          </a:p>
        </p:txBody>
      </p:sp>
    </p:spTree>
    <p:extLst>
      <p:ext uri="{BB962C8B-B14F-4D97-AF65-F5344CB8AC3E}">
        <p14:creationId xmlns:p14="http://schemas.microsoft.com/office/powerpoint/2010/main" val="190531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2400"/>
            <a:ext cx="9144000" cy="685800"/>
          </a:xfrm>
          <a:solidFill>
            <a:schemeClr val="bg1"/>
          </a:solidFill>
        </p:spPr>
        <p:txBody>
          <a:bodyPr>
            <a:normAutofit fontScale="90000"/>
          </a:bodyPr>
          <a:lstStyle/>
          <a:p>
            <a:pPr eaLnBrk="1" hangingPunct="1"/>
            <a:r>
              <a:rPr lang="en-US" sz="3400" b="1" dirty="0" smtClean="0">
                <a:solidFill>
                  <a:srgbClr val="FF3300"/>
                </a:solidFill>
              </a:rPr>
              <a:t/>
            </a:r>
            <a:br>
              <a:rPr lang="en-US" sz="3400" b="1" dirty="0" smtClean="0">
                <a:solidFill>
                  <a:srgbClr val="FF3300"/>
                </a:solidFill>
              </a:rPr>
            </a:br>
            <a:r>
              <a:rPr lang="en-US" sz="3100" b="1" dirty="0" smtClean="0"/>
              <a:t>Climate Change and  Coastal Environmental Challenges</a:t>
            </a:r>
            <a:r>
              <a:rPr lang="en-US" sz="3100" b="1" dirty="0" smtClean="0">
                <a:solidFill>
                  <a:srgbClr val="FF3300"/>
                </a:solidFill>
              </a:rPr>
              <a:t/>
            </a:r>
            <a:br>
              <a:rPr lang="en-US" sz="3100" b="1" dirty="0" smtClean="0">
                <a:solidFill>
                  <a:srgbClr val="FF3300"/>
                </a:solidFill>
              </a:rPr>
            </a:br>
            <a:endParaRPr lang="en-US" sz="4000" b="1" dirty="0" smtClean="0"/>
          </a:p>
        </p:txBody>
      </p:sp>
      <p:sp>
        <p:nvSpPr>
          <p:cNvPr id="7" name="Rectangle 3"/>
          <p:cNvSpPr txBox="1">
            <a:spLocks noChangeArrowheads="1"/>
          </p:cNvSpPr>
          <p:nvPr/>
        </p:nvSpPr>
        <p:spPr bwMode="auto">
          <a:xfrm>
            <a:off x="228600" y="838200"/>
            <a:ext cx="8915400" cy="57912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endParaRPr lang="en-US" sz="2400" b="1" kern="0">
              <a:latin typeface="+mn-lt"/>
            </a:endParaRPr>
          </a:p>
          <a:p>
            <a:pPr marL="342900" indent="-342900">
              <a:lnSpc>
                <a:spcPct val="80000"/>
              </a:lnSpc>
              <a:spcBef>
                <a:spcPct val="20000"/>
              </a:spcBef>
              <a:defRPr/>
            </a:pPr>
            <a:r>
              <a:rPr lang="en-US" sz="2400" b="1" kern="0">
                <a:latin typeface="+mn-lt"/>
              </a:rPr>
              <a:t>	</a:t>
            </a:r>
          </a:p>
        </p:txBody>
      </p:sp>
      <p:sp>
        <p:nvSpPr>
          <p:cNvPr id="8196" name="Text Placeholder 14"/>
          <p:cNvSpPr>
            <a:spLocks noGrp="1"/>
          </p:cNvSpPr>
          <p:nvPr>
            <p:ph type="body" sz="half" idx="1"/>
          </p:nvPr>
        </p:nvSpPr>
        <p:spPr>
          <a:xfrm>
            <a:off x="381000" y="990600"/>
            <a:ext cx="8534400" cy="5562600"/>
          </a:xfrm>
        </p:spPr>
        <p:txBody>
          <a:bodyPr>
            <a:normAutofit fontScale="92500" lnSpcReduction="10000"/>
          </a:bodyPr>
          <a:lstStyle/>
          <a:p>
            <a:r>
              <a:rPr lang="en-US" sz="2400" dirty="0" smtClean="0"/>
              <a:t>The coastal belt of Bangladesh, particularly the coastal city areas are already vulnerable to a series of human induced and climate change related hazards.</a:t>
            </a:r>
          </a:p>
          <a:p>
            <a:endParaRPr lang="en-US" sz="2400" dirty="0" smtClean="0"/>
          </a:p>
          <a:p>
            <a:r>
              <a:rPr lang="en-US" sz="2400" dirty="0" smtClean="0"/>
              <a:t>The incident of saline water intrusion, water-logging, rural-urban migration due hydro-metrological hazards, such as cyclones, storm surges, is now a concern to policy makers and academics.</a:t>
            </a:r>
          </a:p>
          <a:p>
            <a:endParaRPr lang="en-US" sz="2400" dirty="0" smtClean="0"/>
          </a:p>
          <a:p>
            <a:r>
              <a:rPr lang="en-US" sz="2400" dirty="0" smtClean="0"/>
              <a:t>Bangladesh as whole is vulnerable to climate change, but as a region the coastal belt of Bangladesh is the most vulnerable part of the country</a:t>
            </a:r>
          </a:p>
          <a:p>
            <a:endParaRPr lang="en-US" sz="2400" dirty="0" smtClean="0"/>
          </a:p>
          <a:p>
            <a:r>
              <a:rPr lang="en-US" sz="2400" dirty="0" smtClean="0"/>
              <a:t>To address the spatial characteristics of coastal dynamics and cope with the long-term effect of  climate change, the policy guideline and institutional setting of the country should give priority consideration to coast and coastal cities as a different entity. </a:t>
            </a:r>
          </a:p>
          <a:p>
            <a:endParaRPr lang="en-US" sz="1800" dirty="0" smtClean="0"/>
          </a:p>
        </p:txBody>
      </p:sp>
    </p:spTree>
    <p:extLst>
      <p:ext uri="{BB962C8B-B14F-4D97-AF65-F5344CB8AC3E}">
        <p14:creationId xmlns:p14="http://schemas.microsoft.com/office/powerpoint/2010/main" val="1241156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out)">
                                      <p:cBhvr>
                                        <p:cTn id="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p 0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36806"/>
            <a:ext cx="4562475" cy="62925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646892" y="2297668"/>
            <a:ext cx="27821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sz="1800" b="1" dirty="0" smtClean="0">
                <a:solidFill>
                  <a:srgbClr val="CC3300"/>
                </a:solidFill>
              </a:rPr>
              <a:t>RURAL URBAN </a:t>
            </a:r>
            <a:r>
              <a:rPr lang="en-US" sz="1800" b="1" dirty="0">
                <a:solidFill>
                  <a:srgbClr val="CC3300"/>
                </a:solidFill>
              </a:rPr>
              <a:t>MIGRATION</a:t>
            </a:r>
          </a:p>
        </p:txBody>
      </p:sp>
      <p:sp>
        <p:nvSpPr>
          <p:cNvPr id="6" name="Rectangle 4"/>
          <p:cNvSpPr>
            <a:spLocks noChangeArrowheads="1"/>
          </p:cNvSpPr>
          <p:nvPr/>
        </p:nvSpPr>
        <p:spPr bwMode="auto">
          <a:xfrm>
            <a:off x="615950" y="2667000"/>
            <a:ext cx="342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sz="1800" b="1" dirty="0">
                <a:solidFill>
                  <a:srgbClr val="0000FF"/>
                </a:solidFill>
              </a:rPr>
              <a:t>PATTERNS AND MAGNITUDE</a:t>
            </a:r>
          </a:p>
        </p:txBody>
      </p:sp>
    </p:spTree>
    <p:extLst>
      <p:ext uri="{BB962C8B-B14F-4D97-AF65-F5344CB8AC3E}">
        <p14:creationId xmlns:p14="http://schemas.microsoft.com/office/powerpoint/2010/main" val="1708121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38150" y="304800"/>
            <a:ext cx="8229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eaLnBrk="1" hangingPunct="1"/>
            <a:r>
              <a:rPr lang="en-US" sz="3200" b="1" dirty="0" smtClean="0"/>
              <a:t>Climate &amp; Disaster Induced Push Factors</a:t>
            </a:r>
            <a:r>
              <a:rPr lang="en-US" sz="3200" dirty="0"/>
              <a:t/>
            </a:r>
            <a:br>
              <a:rPr lang="en-US" sz="3200" dirty="0"/>
            </a:br>
            <a:endParaRPr lang="en-US" sz="3200" dirty="0"/>
          </a:p>
        </p:txBody>
      </p:sp>
      <p:sp>
        <p:nvSpPr>
          <p:cNvPr id="8" name="Rectangle 3"/>
          <p:cNvSpPr txBox="1">
            <a:spLocks noChangeArrowheads="1"/>
          </p:cNvSpPr>
          <p:nvPr/>
        </p:nvSpPr>
        <p:spPr bwMode="auto">
          <a:xfrm>
            <a:off x="457200" y="1600200"/>
            <a:ext cx="8229600" cy="4724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pPr>
            <a:r>
              <a:rPr lang="en-US" sz="2300" dirty="0" smtClean="0"/>
              <a:t>Increasing frequency of extreme events and hydro-meteorological hazards</a:t>
            </a:r>
          </a:p>
          <a:p>
            <a:pPr>
              <a:lnSpc>
                <a:spcPct val="70000"/>
              </a:lnSpc>
            </a:pPr>
            <a:r>
              <a:rPr lang="en-US" sz="2300" dirty="0" smtClean="0"/>
              <a:t>Loss of working days due to frequent disaster warning for fishing communities;</a:t>
            </a:r>
          </a:p>
          <a:p>
            <a:pPr>
              <a:lnSpc>
                <a:spcPct val="70000"/>
              </a:lnSpc>
            </a:pPr>
            <a:r>
              <a:rPr lang="en-US" sz="2300" dirty="0" smtClean="0"/>
              <a:t>Rapid Land use transformation leading to occupational change;</a:t>
            </a:r>
          </a:p>
          <a:p>
            <a:pPr>
              <a:lnSpc>
                <a:spcPct val="70000"/>
              </a:lnSpc>
            </a:pPr>
            <a:r>
              <a:rPr lang="en-US" sz="2300" dirty="0" smtClean="0"/>
              <a:t>Decreasing agricultural </a:t>
            </a:r>
            <a:r>
              <a:rPr lang="en-US" sz="2300" dirty="0"/>
              <a:t>productivity </a:t>
            </a:r>
            <a:r>
              <a:rPr lang="en-US" sz="2300" dirty="0" smtClean="0"/>
              <a:t>&amp; increasing landlessness</a:t>
            </a:r>
            <a:endParaRPr lang="en-US" sz="2300" dirty="0"/>
          </a:p>
          <a:p>
            <a:pPr>
              <a:lnSpc>
                <a:spcPct val="70000"/>
              </a:lnSpc>
            </a:pPr>
            <a:r>
              <a:rPr lang="en-US" sz="2300" dirty="0" smtClean="0"/>
              <a:t>Increasing </a:t>
            </a:r>
            <a:r>
              <a:rPr lang="en-US" sz="2300" dirty="0"/>
              <a:t>number of marginal or part-time farmers</a:t>
            </a:r>
          </a:p>
          <a:p>
            <a:pPr>
              <a:lnSpc>
                <a:spcPct val="70000"/>
              </a:lnSpc>
            </a:pPr>
            <a:r>
              <a:rPr lang="en-US" sz="2300" dirty="0"/>
              <a:t>Skewed distribution of resources (land &amp; others)</a:t>
            </a:r>
          </a:p>
          <a:p>
            <a:pPr>
              <a:lnSpc>
                <a:spcPct val="70000"/>
              </a:lnSpc>
            </a:pPr>
            <a:r>
              <a:rPr lang="en-US" sz="2300" dirty="0" smtClean="0"/>
              <a:t>Rising </a:t>
            </a:r>
            <a:r>
              <a:rPr lang="en-US" sz="2300" dirty="0"/>
              <a:t>insecurity (life, property, investment, status)</a:t>
            </a:r>
          </a:p>
          <a:p>
            <a:pPr>
              <a:lnSpc>
                <a:spcPct val="70000"/>
              </a:lnSpc>
            </a:pPr>
            <a:r>
              <a:rPr lang="en-US" sz="2300" dirty="0" smtClean="0"/>
              <a:t>Coastal and Riverbank erosion</a:t>
            </a:r>
          </a:p>
          <a:p>
            <a:pPr>
              <a:lnSpc>
                <a:spcPct val="70000"/>
              </a:lnSpc>
            </a:pPr>
            <a:r>
              <a:rPr lang="en-US" sz="2300" dirty="0" smtClean="0"/>
              <a:t>Coastal inundation and salinity intrusion</a:t>
            </a:r>
            <a:endParaRPr lang="en-US" sz="2300" dirty="0"/>
          </a:p>
          <a:p>
            <a:pPr>
              <a:lnSpc>
                <a:spcPct val="70000"/>
              </a:lnSpc>
            </a:pPr>
            <a:r>
              <a:rPr lang="en-US" sz="2300" dirty="0" smtClean="0"/>
              <a:t>Lack </a:t>
            </a:r>
            <a:r>
              <a:rPr lang="en-US" sz="2300" dirty="0"/>
              <a:t>of </a:t>
            </a:r>
            <a:r>
              <a:rPr lang="en-US" sz="2300" dirty="0" smtClean="0"/>
              <a:t>climate adaptive employment opportunities </a:t>
            </a:r>
            <a:endParaRPr lang="en-US" sz="2300" dirty="0"/>
          </a:p>
          <a:p>
            <a:pPr>
              <a:lnSpc>
                <a:spcPct val="70000"/>
              </a:lnSpc>
            </a:pPr>
            <a:r>
              <a:rPr lang="en-US" sz="2300" dirty="0"/>
              <a:t>Insecurity, low wage and general lack of female employment</a:t>
            </a:r>
          </a:p>
          <a:p>
            <a:pPr>
              <a:lnSpc>
                <a:spcPct val="70000"/>
              </a:lnSpc>
            </a:pPr>
            <a:r>
              <a:rPr lang="en-US" sz="2300" dirty="0"/>
              <a:t>General lack of health, economic and recreation facilities</a:t>
            </a:r>
          </a:p>
        </p:txBody>
      </p:sp>
    </p:spTree>
    <p:extLst>
      <p:ext uri="{BB962C8B-B14F-4D97-AF65-F5344CB8AC3E}">
        <p14:creationId xmlns:p14="http://schemas.microsoft.com/office/powerpoint/2010/main" val="2154832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639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en-US" sz="3200" b="1" dirty="0" smtClean="0"/>
              <a:t>Challenges of Climate Induced Migration</a:t>
            </a:r>
            <a:endParaRPr lang="en-US" sz="3200" b="1" dirty="0"/>
          </a:p>
        </p:txBody>
      </p:sp>
      <p:sp>
        <p:nvSpPr>
          <p:cNvPr id="8" name="Rectangle 3"/>
          <p:cNvSpPr txBox="1">
            <a:spLocks noChangeArrowheads="1"/>
          </p:cNvSpPr>
          <p:nvPr/>
        </p:nvSpPr>
        <p:spPr bwMode="auto">
          <a:xfrm>
            <a:off x="457200" y="1143000"/>
            <a:ext cx="8229600" cy="548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pPr>
            <a:r>
              <a:rPr lang="en-US" sz="2600" dirty="0" smtClean="0"/>
              <a:t>National Urban Policy should emphasize on decentralized urban growth and management incorporating climate change and disaster risk management options at the local, regional and national level;</a:t>
            </a:r>
          </a:p>
          <a:p>
            <a:pPr>
              <a:lnSpc>
                <a:spcPct val="70000"/>
              </a:lnSpc>
            </a:pPr>
            <a:endParaRPr lang="en-US" sz="2600" dirty="0" smtClean="0"/>
          </a:p>
          <a:p>
            <a:pPr>
              <a:lnSpc>
                <a:spcPct val="70000"/>
              </a:lnSpc>
            </a:pPr>
            <a:r>
              <a:rPr lang="en-US" sz="2600" dirty="0" smtClean="0"/>
              <a:t>Climate resilience action plan at the local level urban planning  with adequate resources to retard rural-urban migration;</a:t>
            </a:r>
          </a:p>
          <a:p>
            <a:pPr>
              <a:lnSpc>
                <a:spcPct val="70000"/>
              </a:lnSpc>
            </a:pPr>
            <a:endParaRPr lang="en-US" sz="2600" dirty="0" smtClean="0"/>
          </a:p>
          <a:p>
            <a:pPr>
              <a:lnSpc>
                <a:spcPct val="80000"/>
              </a:lnSpc>
              <a:spcBef>
                <a:spcPts val="0"/>
              </a:spcBef>
            </a:pPr>
            <a:r>
              <a:rPr lang="en-US" sz="2600" dirty="0" smtClean="0"/>
              <a:t>Enhance capacity at community, local and national level in response to slow-onset of chronic disasters with sustainable solution including technology, climate / disaster resilience infrastructure,  green development and social protection.</a:t>
            </a:r>
            <a:r>
              <a:rPr lang="en-US" sz="2600" dirty="0">
                <a:solidFill>
                  <a:prstClr val="black"/>
                </a:solidFill>
              </a:rPr>
              <a:t> </a:t>
            </a:r>
            <a:endParaRPr lang="en-US" sz="2600" dirty="0" smtClean="0">
              <a:solidFill>
                <a:prstClr val="black"/>
              </a:solidFill>
            </a:endParaRPr>
          </a:p>
          <a:p>
            <a:pPr>
              <a:lnSpc>
                <a:spcPct val="80000"/>
              </a:lnSpc>
              <a:spcBef>
                <a:spcPts val="0"/>
              </a:spcBef>
            </a:pPr>
            <a:endParaRPr lang="en-US" sz="2600" dirty="0" smtClean="0">
              <a:solidFill>
                <a:prstClr val="black"/>
              </a:solidFill>
            </a:endParaRPr>
          </a:p>
          <a:p>
            <a:pPr>
              <a:lnSpc>
                <a:spcPct val="80000"/>
              </a:lnSpc>
              <a:spcBef>
                <a:spcPts val="0"/>
              </a:spcBef>
            </a:pPr>
            <a:r>
              <a:rPr lang="en-US" sz="2600" dirty="0"/>
              <a:t>A complex form of commuting as an alternative to </a:t>
            </a:r>
            <a:r>
              <a:rPr lang="en-US" sz="2600" dirty="0" smtClean="0"/>
              <a:t>reduce rural-urban migration </a:t>
            </a:r>
            <a:endParaRPr lang="en-US" sz="2600" dirty="0"/>
          </a:p>
          <a:p>
            <a:pPr>
              <a:lnSpc>
                <a:spcPct val="70000"/>
              </a:lnSpc>
            </a:pPr>
            <a:endParaRPr lang="en-US" dirty="0" smtClean="0"/>
          </a:p>
          <a:p>
            <a:pPr>
              <a:lnSpc>
                <a:spcPct val="70000"/>
              </a:lnSpc>
            </a:pPr>
            <a:endParaRPr lang="en-US" sz="2300" dirty="0" smtClean="0"/>
          </a:p>
          <a:p>
            <a:pPr>
              <a:lnSpc>
                <a:spcPct val="70000"/>
              </a:lnSpc>
            </a:pPr>
            <a:endParaRPr lang="en-US" sz="2300" dirty="0" smtClean="0"/>
          </a:p>
          <a:p>
            <a:pPr>
              <a:lnSpc>
                <a:spcPct val="70000"/>
              </a:lnSpc>
            </a:pPr>
            <a:endParaRPr lang="en-US" sz="2300" dirty="0"/>
          </a:p>
          <a:p>
            <a:pPr>
              <a:lnSpc>
                <a:spcPct val="80000"/>
              </a:lnSpc>
            </a:pPr>
            <a:endParaRPr lang="en-US" sz="2400" dirty="0" smtClean="0"/>
          </a:p>
        </p:txBody>
      </p:sp>
    </p:spTree>
    <p:extLst>
      <p:ext uri="{BB962C8B-B14F-4D97-AF65-F5344CB8AC3E}">
        <p14:creationId xmlns:p14="http://schemas.microsoft.com/office/powerpoint/2010/main" val="543120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559593"/>
            <a:ext cx="6934200" cy="1200329"/>
          </a:xfrm>
          <a:prstGeom prst="rect">
            <a:avLst/>
          </a:prstGeom>
          <a:scene3d>
            <a:camera prst="orthographicFront"/>
            <a:lightRig rig="threePt" dir="t"/>
          </a:scene3d>
          <a:sp3d>
            <a:bevelT/>
          </a:sp3d>
        </p:spPr>
        <p:txBody>
          <a:bodyPr wrap="square">
            <a:spAutoFit/>
          </a:bodyPr>
          <a:lstStyle/>
          <a:p>
            <a:pPr algn="ctr"/>
            <a:r>
              <a:rPr lang="en-US" sz="3600" b="1" dirty="0">
                <a:solidFill>
                  <a:srgbClr val="1F497D"/>
                </a:solidFill>
                <a:latin typeface="Arial Narrow" pitchFamily="34" charset="0"/>
                <a:ea typeface="Calibri"/>
              </a:rPr>
              <a:t>Urban risk issues with challenges, best practices  and recommendations</a:t>
            </a:r>
            <a:endParaRPr lang="en-US" sz="3600" b="1" dirty="0">
              <a:latin typeface="Arial Narrow" pitchFamily="34" charset="0"/>
            </a:endParaRPr>
          </a:p>
        </p:txBody>
      </p:sp>
    </p:spTree>
    <p:extLst>
      <p:ext uri="{BB962C8B-B14F-4D97-AF65-F5344CB8AC3E}">
        <p14:creationId xmlns:p14="http://schemas.microsoft.com/office/powerpoint/2010/main" val="211537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Document 49"/>
          <p:cNvSpPr/>
          <p:nvPr/>
        </p:nvSpPr>
        <p:spPr>
          <a:xfrm>
            <a:off x="7446674" y="2116439"/>
            <a:ext cx="1697325" cy="3420924"/>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Flowchart: Document 45"/>
          <p:cNvSpPr/>
          <p:nvPr/>
        </p:nvSpPr>
        <p:spPr>
          <a:xfrm>
            <a:off x="5295207" y="2098889"/>
            <a:ext cx="2078049" cy="3420102"/>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2" name="Flowchart: Document 41"/>
          <p:cNvSpPr/>
          <p:nvPr/>
        </p:nvSpPr>
        <p:spPr>
          <a:xfrm>
            <a:off x="2961055" y="2113156"/>
            <a:ext cx="2235776" cy="3420102"/>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Flowchart: Document 38"/>
          <p:cNvSpPr/>
          <p:nvPr/>
        </p:nvSpPr>
        <p:spPr>
          <a:xfrm>
            <a:off x="533401" y="2113156"/>
            <a:ext cx="2341418" cy="3458442"/>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6" name="Group 35"/>
          <p:cNvGrpSpPr/>
          <p:nvPr/>
        </p:nvGrpSpPr>
        <p:grpSpPr>
          <a:xfrm>
            <a:off x="1143000" y="321745"/>
            <a:ext cx="6853527" cy="552510"/>
            <a:chOff x="1817575" y="501134"/>
            <a:chExt cx="4876800" cy="552510"/>
          </a:xfrm>
        </p:grpSpPr>
        <p:sp>
          <p:nvSpPr>
            <p:cNvPr id="12" name="Flowchart: Process 11"/>
            <p:cNvSpPr/>
            <p:nvPr/>
          </p:nvSpPr>
          <p:spPr>
            <a:xfrm>
              <a:off x="1817575" y="501134"/>
              <a:ext cx="4876800" cy="52173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1832708" y="561201"/>
              <a:ext cx="4857295" cy="492443"/>
            </a:xfrm>
            <a:prstGeom prst="rect">
              <a:avLst/>
            </a:prstGeom>
            <a:noFill/>
          </p:spPr>
          <p:txBody>
            <a:bodyPr wrap="square" rtlCol="0">
              <a:spAutoFit/>
            </a:bodyPr>
            <a:lstStyle/>
            <a:p>
              <a:pPr algn="ctr"/>
              <a:r>
                <a:rPr lang="en-US" sz="2600" b="1" dirty="0" smtClean="0"/>
                <a:t>Urban Risk Reduction, CDMP Initiatives </a:t>
              </a:r>
              <a:endParaRPr lang="en-US" sz="2600" b="1" dirty="0"/>
            </a:p>
          </p:txBody>
        </p:sp>
      </p:grpSp>
      <p:sp>
        <p:nvSpPr>
          <p:cNvPr id="34" name="Flowchart: Multidocument 33"/>
          <p:cNvSpPr/>
          <p:nvPr/>
        </p:nvSpPr>
        <p:spPr>
          <a:xfrm>
            <a:off x="7526897" y="1275055"/>
            <a:ext cx="1464703" cy="646300"/>
          </a:xfrm>
          <a:prstGeom prst="flowChartMultidocumen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Flowchart: Multidocument 32"/>
          <p:cNvSpPr/>
          <p:nvPr/>
        </p:nvSpPr>
        <p:spPr>
          <a:xfrm>
            <a:off x="5486400" y="1275827"/>
            <a:ext cx="1600199" cy="644755"/>
          </a:xfrm>
          <a:prstGeom prst="flowChartMultidocumen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Flowchart: Multidocument 28"/>
          <p:cNvSpPr/>
          <p:nvPr/>
        </p:nvSpPr>
        <p:spPr>
          <a:xfrm>
            <a:off x="533400" y="1263033"/>
            <a:ext cx="2438400" cy="644756"/>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Flowchart: Multidocument 30"/>
          <p:cNvSpPr/>
          <p:nvPr/>
        </p:nvSpPr>
        <p:spPr>
          <a:xfrm>
            <a:off x="3022024" y="1263033"/>
            <a:ext cx="2235776" cy="658322"/>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TextBox 19"/>
          <p:cNvSpPr txBox="1"/>
          <p:nvPr/>
        </p:nvSpPr>
        <p:spPr>
          <a:xfrm>
            <a:off x="2984401" y="1398922"/>
            <a:ext cx="2212430" cy="400110"/>
          </a:xfrm>
          <a:prstGeom prst="rect">
            <a:avLst/>
          </a:prstGeom>
          <a:noFill/>
          <a:effectLst>
            <a:glow rad="101600">
              <a:schemeClr val="accent4">
                <a:satMod val="175000"/>
                <a:alpha val="40000"/>
              </a:schemeClr>
            </a:glow>
          </a:effectLst>
          <a:scene3d>
            <a:camera prst="orthographicFront"/>
            <a:lightRig rig="threePt" dir="t"/>
          </a:scene3d>
          <a:sp3d>
            <a:bevelT/>
          </a:sp3d>
        </p:spPr>
        <p:txBody>
          <a:bodyPr wrap="square" rtlCol="0">
            <a:spAutoFit/>
          </a:bodyPr>
          <a:lstStyle/>
          <a:p>
            <a:r>
              <a:rPr lang="en-US" sz="2000" b="1" dirty="0" smtClean="0"/>
              <a:t>Preparedness </a:t>
            </a:r>
            <a:endParaRPr lang="en-US" dirty="0"/>
          </a:p>
        </p:txBody>
      </p:sp>
      <p:sp>
        <p:nvSpPr>
          <p:cNvPr id="22" name="TextBox 21"/>
          <p:cNvSpPr txBox="1"/>
          <p:nvPr/>
        </p:nvSpPr>
        <p:spPr>
          <a:xfrm>
            <a:off x="7481455" y="1364248"/>
            <a:ext cx="1357745" cy="400110"/>
          </a:xfrm>
          <a:prstGeom prst="rect">
            <a:avLst/>
          </a:prstGeom>
          <a:noFill/>
        </p:spPr>
        <p:txBody>
          <a:bodyPr wrap="square" rtlCol="0">
            <a:spAutoFit/>
          </a:bodyPr>
          <a:lstStyle/>
          <a:p>
            <a:r>
              <a:rPr lang="en-US" sz="2000" b="1" dirty="0" smtClean="0"/>
              <a:t>Awareness</a:t>
            </a:r>
            <a:r>
              <a:rPr lang="en-US" dirty="0" smtClean="0"/>
              <a:t> </a:t>
            </a:r>
            <a:endParaRPr lang="en-US" dirty="0"/>
          </a:p>
        </p:txBody>
      </p:sp>
      <p:sp>
        <p:nvSpPr>
          <p:cNvPr id="26" name="TextBox 25"/>
          <p:cNvSpPr txBox="1"/>
          <p:nvPr/>
        </p:nvSpPr>
        <p:spPr>
          <a:xfrm>
            <a:off x="5548155" y="1398922"/>
            <a:ext cx="1294499" cy="400110"/>
          </a:xfrm>
          <a:prstGeom prst="rect">
            <a:avLst/>
          </a:prstGeom>
          <a:noFill/>
        </p:spPr>
        <p:txBody>
          <a:bodyPr wrap="square" rtlCol="0">
            <a:spAutoFit/>
          </a:bodyPr>
          <a:lstStyle/>
          <a:p>
            <a:r>
              <a:rPr lang="en-US" sz="2000" b="1" dirty="0" smtClean="0"/>
              <a:t>Response </a:t>
            </a:r>
            <a:endParaRPr lang="en-US" sz="2000" b="1" dirty="0"/>
          </a:p>
        </p:txBody>
      </p:sp>
      <p:sp>
        <p:nvSpPr>
          <p:cNvPr id="37" name="TextBox 36"/>
          <p:cNvSpPr txBox="1"/>
          <p:nvPr/>
        </p:nvSpPr>
        <p:spPr>
          <a:xfrm>
            <a:off x="533400" y="2102039"/>
            <a:ext cx="2495391" cy="3293209"/>
          </a:xfrm>
          <a:prstGeom prst="rect">
            <a:avLst/>
          </a:prstGeom>
          <a:noFill/>
        </p:spPr>
        <p:txBody>
          <a:bodyPr wrap="square" rtlCol="0">
            <a:spAutoFit/>
          </a:bodyPr>
          <a:lstStyle/>
          <a:p>
            <a:pPr marL="176213" indent="-176213">
              <a:buFont typeface="Arial" pitchFamily="34" charset="0"/>
              <a:buChar char="•"/>
            </a:pPr>
            <a:r>
              <a:rPr lang="en-US" sz="1600" b="1" dirty="0" smtClean="0"/>
              <a:t>Seismic Risk Assessment</a:t>
            </a:r>
          </a:p>
          <a:p>
            <a:pPr marL="176213" indent="-176213">
              <a:buFont typeface="Arial" pitchFamily="34" charset="0"/>
              <a:buChar char="•"/>
            </a:pPr>
            <a:r>
              <a:rPr lang="en-US" sz="1600" b="1" dirty="0" smtClean="0"/>
              <a:t>Landslide Risk Assessment</a:t>
            </a:r>
            <a:endParaRPr lang="en-US" sz="1600" b="1" dirty="0"/>
          </a:p>
          <a:p>
            <a:pPr marL="176213" indent="-176213">
              <a:buFont typeface="Arial" pitchFamily="34" charset="0"/>
              <a:buChar char="•"/>
            </a:pPr>
            <a:r>
              <a:rPr lang="en-US" sz="1600" b="1" dirty="0" smtClean="0"/>
              <a:t>Retrofitting designing and piloting </a:t>
            </a:r>
          </a:p>
          <a:p>
            <a:pPr marL="176213" indent="-176213">
              <a:buFont typeface="Arial" pitchFamily="34" charset="0"/>
              <a:buChar char="•"/>
            </a:pPr>
            <a:r>
              <a:rPr lang="en-US" sz="1600" b="1" dirty="0" smtClean="0"/>
              <a:t>Non-structural vulnerability of hospital </a:t>
            </a:r>
          </a:p>
          <a:p>
            <a:pPr marL="176213" indent="-176213">
              <a:buFont typeface="Arial" pitchFamily="34" charset="0"/>
              <a:buChar char="•"/>
            </a:pPr>
            <a:r>
              <a:rPr lang="en-US" sz="1600" b="1" dirty="0" smtClean="0"/>
              <a:t>Risk integrated  urban plan</a:t>
            </a:r>
          </a:p>
          <a:p>
            <a:pPr marL="176213" indent="-176213">
              <a:buFont typeface="Arial" pitchFamily="34" charset="0"/>
              <a:buChar char="•"/>
            </a:pPr>
            <a:r>
              <a:rPr lang="en-US" sz="1600" b="1" dirty="0" smtClean="0"/>
              <a:t>Urban regeneration assessment</a:t>
            </a:r>
          </a:p>
          <a:p>
            <a:pPr marL="176213" indent="-176213">
              <a:buFont typeface="Arial" pitchFamily="34" charset="0"/>
              <a:buChar char="•"/>
            </a:pPr>
            <a:r>
              <a:rPr lang="en-US" sz="1600" b="1" dirty="0" smtClean="0"/>
              <a:t>Climate change impact on urban setting</a:t>
            </a:r>
            <a:endParaRPr lang="en-US" sz="1600" dirty="0"/>
          </a:p>
        </p:txBody>
      </p:sp>
      <p:sp>
        <p:nvSpPr>
          <p:cNvPr id="40" name="Down Arrow 39"/>
          <p:cNvSpPr/>
          <p:nvPr/>
        </p:nvSpPr>
        <p:spPr>
          <a:xfrm>
            <a:off x="1468321" y="1897660"/>
            <a:ext cx="242316" cy="201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880476" y="2116439"/>
            <a:ext cx="2396931" cy="2308324"/>
          </a:xfrm>
          <a:prstGeom prst="rect">
            <a:avLst/>
          </a:prstGeom>
          <a:noFill/>
        </p:spPr>
        <p:txBody>
          <a:bodyPr wrap="square" rtlCol="0">
            <a:spAutoFit/>
          </a:bodyPr>
          <a:lstStyle/>
          <a:p>
            <a:pPr marL="58738" indent="-58738">
              <a:buFont typeface="Arial" pitchFamily="34" charset="0"/>
              <a:buChar char="•"/>
            </a:pPr>
            <a:r>
              <a:rPr lang="en-US" sz="1600" b="1" dirty="0" smtClean="0"/>
              <a:t>Contingency plan </a:t>
            </a:r>
          </a:p>
          <a:p>
            <a:pPr marL="236538" indent="-119063">
              <a:buFont typeface="Arial" pitchFamily="34" charset="0"/>
              <a:buChar char="•"/>
            </a:pPr>
            <a:r>
              <a:rPr lang="en-US" sz="1600" b="1" dirty="0" smtClean="0"/>
              <a:t>Masons/bar binders / contractor training </a:t>
            </a:r>
          </a:p>
          <a:p>
            <a:pPr marL="236538" indent="-119063">
              <a:buFont typeface="Arial" pitchFamily="34" charset="0"/>
              <a:buChar char="•"/>
            </a:pPr>
            <a:r>
              <a:rPr lang="en-US" sz="1600" b="1" dirty="0" smtClean="0"/>
              <a:t>School safety and evacuation drills  </a:t>
            </a:r>
          </a:p>
          <a:p>
            <a:pPr marL="236538" indent="-119063">
              <a:buFont typeface="Arial" pitchFamily="34" charset="0"/>
              <a:buChar char="•"/>
            </a:pPr>
            <a:r>
              <a:rPr lang="en-US" sz="1600" b="1" dirty="0" smtClean="0"/>
              <a:t>Household level non-structural risk reduction </a:t>
            </a:r>
          </a:p>
          <a:p>
            <a:pPr marL="236538" indent="-119063">
              <a:buFont typeface="Arial" pitchFamily="34" charset="0"/>
              <a:buChar char="•"/>
            </a:pPr>
            <a:r>
              <a:rPr lang="en-US" sz="1600" b="1" dirty="0" smtClean="0"/>
              <a:t>Research enhancement  </a:t>
            </a:r>
          </a:p>
        </p:txBody>
      </p:sp>
      <p:sp>
        <p:nvSpPr>
          <p:cNvPr id="45" name="TextBox 44"/>
          <p:cNvSpPr txBox="1"/>
          <p:nvPr/>
        </p:nvSpPr>
        <p:spPr>
          <a:xfrm>
            <a:off x="5280459" y="2113156"/>
            <a:ext cx="2068217" cy="2862322"/>
          </a:xfrm>
          <a:prstGeom prst="rect">
            <a:avLst/>
          </a:prstGeom>
          <a:noFill/>
        </p:spPr>
        <p:txBody>
          <a:bodyPr wrap="square" rtlCol="0">
            <a:spAutoFit/>
          </a:bodyPr>
          <a:lstStyle/>
          <a:p>
            <a:pPr marL="117475" indent="-117475">
              <a:buFont typeface="Arial" pitchFamily="34" charset="0"/>
              <a:buChar char="•"/>
            </a:pPr>
            <a:r>
              <a:rPr lang="en-US" sz="1600" b="1" dirty="0" smtClean="0"/>
              <a:t>Developing  urban community volunteer</a:t>
            </a:r>
          </a:p>
          <a:p>
            <a:pPr marL="117475" indent="-117475">
              <a:buFont typeface="Arial" pitchFamily="34" charset="0"/>
              <a:buChar char="•"/>
            </a:pPr>
            <a:r>
              <a:rPr lang="en-US" sz="1600" b="1" dirty="0" smtClean="0"/>
              <a:t>Agency level simulation drill</a:t>
            </a:r>
          </a:p>
          <a:p>
            <a:pPr marL="117475" lvl="0" indent="-117475">
              <a:buFont typeface="Arial" pitchFamily="34" charset="0"/>
              <a:buChar char="•"/>
            </a:pPr>
            <a:r>
              <a:rPr lang="en-US" sz="1600" b="1" dirty="0" smtClean="0"/>
              <a:t>Community level </a:t>
            </a:r>
            <a:r>
              <a:rPr lang="en-US" sz="1600" b="1" dirty="0">
                <a:solidFill>
                  <a:prstClr val="black"/>
                </a:solidFill>
              </a:rPr>
              <a:t>simulation </a:t>
            </a:r>
            <a:r>
              <a:rPr lang="en-US" sz="1600" b="1" dirty="0" smtClean="0">
                <a:solidFill>
                  <a:prstClr val="black"/>
                </a:solidFill>
              </a:rPr>
              <a:t>drill</a:t>
            </a:r>
          </a:p>
          <a:p>
            <a:pPr marL="117475" lvl="0" indent="-117475">
              <a:buFont typeface="Arial" pitchFamily="34" charset="0"/>
              <a:buChar char="•"/>
            </a:pPr>
            <a:r>
              <a:rPr lang="en-US" sz="1600" b="1" dirty="0" smtClean="0">
                <a:solidFill>
                  <a:prstClr val="black"/>
                </a:solidFill>
              </a:rPr>
              <a:t>Early warning  installation</a:t>
            </a:r>
          </a:p>
          <a:p>
            <a:pPr marL="117475" lvl="0" indent="-117475">
              <a:buFont typeface="Arial" pitchFamily="34" charset="0"/>
              <a:buChar char="•"/>
            </a:pPr>
            <a:r>
              <a:rPr lang="en-US" sz="1600" b="1" dirty="0" smtClean="0">
                <a:solidFill>
                  <a:prstClr val="black"/>
                </a:solidFill>
              </a:rPr>
              <a:t>Procurement of equipment </a:t>
            </a:r>
            <a:endParaRPr lang="en-US" sz="1600" dirty="0"/>
          </a:p>
        </p:txBody>
      </p:sp>
      <p:sp>
        <p:nvSpPr>
          <p:cNvPr id="47" name="Down Arrow 46"/>
          <p:cNvSpPr/>
          <p:nvPr/>
        </p:nvSpPr>
        <p:spPr>
          <a:xfrm>
            <a:off x="3906786" y="1905000"/>
            <a:ext cx="242316" cy="201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6123143" y="1915210"/>
            <a:ext cx="242316" cy="201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446674" y="2150674"/>
            <a:ext cx="1697326" cy="2554545"/>
          </a:xfrm>
          <a:prstGeom prst="rect">
            <a:avLst/>
          </a:prstGeom>
          <a:noFill/>
        </p:spPr>
        <p:txBody>
          <a:bodyPr wrap="square" rtlCol="0">
            <a:spAutoFit/>
          </a:bodyPr>
          <a:lstStyle/>
          <a:p>
            <a:pPr marL="117475" indent="-117475">
              <a:buFont typeface="Arial" pitchFamily="34" charset="0"/>
              <a:buChar char="•"/>
            </a:pPr>
            <a:r>
              <a:rPr lang="en-US" sz="1600" b="1" dirty="0" smtClean="0"/>
              <a:t>IEC materials development &amp; dissemination  </a:t>
            </a:r>
          </a:p>
          <a:p>
            <a:pPr marL="117475" indent="-117475">
              <a:buFont typeface="Arial" pitchFamily="34" charset="0"/>
              <a:buChar char="•"/>
            </a:pPr>
            <a:r>
              <a:rPr lang="en-US" sz="1600" b="1" dirty="0" smtClean="0"/>
              <a:t>Documentary preparation and telecasting</a:t>
            </a:r>
          </a:p>
          <a:p>
            <a:pPr marL="117475" indent="-117475">
              <a:buFont typeface="Arial" pitchFamily="34" charset="0"/>
              <a:buChar char="•"/>
            </a:pPr>
            <a:r>
              <a:rPr lang="en-US" sz="1600" b="1" dirty="0" smtClean="0"/>
              <a:t>Advocacy</a:t>
            </a:r>
          </a:p>
          <a:p>
            <a:pPr marL="117475" indent="-117475">
              <a:buFont typeface="Arial" pitchFamily="34" charset="0"/>
              <a:buChar char="•"/>
            </a:pPr>
            <a:r>
              <a:rPr lang="en-US" sz="1600" b="1" dirty="0" smtClean="0"/>
              <a:t>Campaign for resilient city </a:t>
            </a:r>
          </a:p>
          <a:p>
            <a:endParaRPr lang="en-US" sz="1600" dirty="0"/>
          </a:p>
        </p:txBody>
      </p:sp>
      <p:sp>
        <p:nvSpPr>
          <p:cNvPr id="51" name="Rectangle 50"/>
          <p:cNvSpPr/>
          <p:nvPr/>
        </p:nvSpPr>
        <p:spPr>
          <a:xfrm>
            <a:off x="533400" y="2116439"/>
            <a:ext cx="8610600" cy="34209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8128455" y="1919949"/>
            <a:ext cx="242316" cy="201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64080" y="5610313"/>
            <a:ext cx="8263382" cy="814383"/>
            <a:chOff x="464080" y="5610313"/>
            <a:chExt cx="8263382" cy="814383"/>
          </a:xfrm>
        </p:grpSpPr>
        <p:sp>
          <p:nvSpPr>
            <p:cNvPr id="56" name="Rounded Rectangle 55"/>
            <p:cNvSpPr/>
            <p:nvPr/>
          </p:nvSpPr>
          <p:spPr>
            <a:xfrm>
              <a:off x="464080" y="5716810"/>
              <a:ext cx="3352800" cy="7078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ounded Rectangle 52"/>
            <p:cNvSpPr/>
            <p:nvPr/>
          </p:nvSpPr>
          <p:spPr>
            <a:xfrm>
              <a:off x="5374663" y="5673333"/>
              <a:ext cx="3352799" cy="699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TextBox 51"/>
            <p:cNvSpPr txBox="1"/>
            <p:nvPr/>
          </p:nvSpPr>
          <p:spPr>
            <a:xfrm>
              <a:off x="5340880" y="5610313"/>
              <a:ext cx="3352799" cy="707886"/>
            </a:xfrm>
            <a:prstGeom prst="rect">
              <a:avLst/>
            </a:prstGeom>
            <a:noFill/>
          </p:spPr>
          <p:txBody>
            <a:bodyPr wrap="square" rtlCol="0">
              <a:spAutoFit/>
            </a:bodyPr>
            <a:lstStyle/>
            <a:p>
              <a:pPr algn="ctr"/>
              <a:r>
                <a:rPr lang="en-US" sz="2000" b="1" dirty="0" smtClean="0"/>
                <a:t>Development of Guideline and Policy instrument </a:t>
              </a:r>
              <a:endParaRPr lang="en-US" sz="2000" b="1" dirty="0"/>
            </a:p>
          </p:txBody>
        </p:sp>
        <p:sp>
          <p:nvSpPr>
            <p:cNvPr id="55" name="TextBox 54"/>
            <p:cNvSpPr txBox="1"/>
            <p:nvPr/>
          </p:nvSpPr>
          <p:spPr>
            <a:xfrm>
              <a:off x="464080" y="5716810"/>
              <a:ext cx="3352800" cy="707886"/>
            </a:xfrm>
            <a:prstGeom prst="rect">
              <a:avLst/>
            </a:prstGeom>
            <a:noFill/>
          </p:spPr>
          <p:txBody>
            <a:bodyPr wrap="square" rtlCol="0">
              <a:spAutoFit/>
            </a:bodyPr>
            <a:lstStyle/>
            <a:p>
              <a:pPr algn="ctr"/>
              <a:r>
                <a:rPr lang="en-US" sz="2000" b="1" dirty="0" smtClean="0"/>
                <a:t>Urban CRA/RRAP &amp;LDRRF interventions</a:t>
              </a:r>
              <a:endParaRPr lang="en-US" sz="2000" b="1" dirty="0"/>
            </a:p>
          </p:txBody>
        </p:sp>
      </p:grpSp>
      <p:sp>
        <p:nvSpPr>
          <p:cNvPr id="58" name="Up-Down Arrow 57"/>
          <p:cNvSpPr/>
          <p:nvPr/>
        </p:nvSpPr>
        <p:spPr>
          <a:xfrm>
            <a:off x="2016148" y="5512606"/>
            <a:ext cx="242316" cy="215685"/>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Up-Down Arrow 59"/>
          <p:cNvSpPr/>
          <p:nvPr/>
        </p:nvSpPr>
        <p:spPr>
          <a:xfrm>
            <a:off x="7064248" y="5501125"/>
            <a:ext cx="242316" cy="215685"/>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TextBox 95"/>
          <p:cNvSpPr txBox="1"/>
          <p:nvPr/>
        </p:nvSpPr>
        <p:spPr>
          <a:xfrm>
            <a:off x="606970" y="1298068"/>
            <a:ext cx="2212430" cy="707886"/>
          </a:xfrm>
          <a:prstGeom prst="rect">
            <a:avLst/>
          </a:prstGeom>
          <a:noFill/>
          <a:effectLst>
            <a:glow rad="101600">
              <a:schemeClr val="accent4">
                <a:satMod val="175000"/>
                <a:alpha val="40000"/>
              </a:schemeClr>
            </a:glow>
          </a:effectLst>
          <a:scene3d>
            <a:camera prst="orthographicFront"/>
            <a:lightRig rig="threePt" dir="t"/>
          </a:scene3d>
          <a:sp3d>
            <a:bevelT/>
          </a:sp3d>
        </p:spPr>
        <p:txBody>
          <a:bodyPr wrap="square" rtlCol="0">
            <a:spAutoFit/>
          </a:bodyPr>
          <a:lstStyle/>
          <a:p>
            <a:r>
              <a:rPr lang="en-US" sz="2000" b="1" dirty="0" smtClean="0"/>
              <a:t>Risk assessment &amp; </a:t>
            </a:r>
          </a:p>
          <a:p>
            <a:r>
              <a:rPr lang="en-US" sz="2000" b="1" dirty="0" smtClean="0"/>
              <a:t>Mitigation </a:t>
            </a:r>
            <a:endParaRPr lang="en-US" dirty="0"/>
          </a:p>
        </p:txBody>
      </p:sp>
      <p:sp>
        <p:nvSpPr>
          <p:cNvPr id="3" name="Rounded Rectangle 2"/>
          <p:cNvSpPr/>
          <p:nvPr/>
        </p:nvSpPr>
        <p:spPr>
          <a:xfrm>
            <a:off x="72883" y="1364248"/>
            <a:ext cx="391197" cy="4807952"/>
          </a:xfrm>
          <a:prstGeom prst="round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b="1" dirty="0" smtClean="0"/>
              <a:t>Capacity Enhancement &amp; Institutionalization</a:t>
            </a:r>
            <a:endParaRPr lang="en-US" b="1" dirty="0"/>
          </a:p>
        </p:txBody>
      </p:sp>
    </p:spTree>
    <p:extLst>
      <p:ext uri="{BB962C8B-B14F-4D97-AF65-F5344CB8AC3E}">
        <p14:creationId xmlns:p14="http://schemas.microsoft.com/office/powerpoint/2010/main" val="4264250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086" y="4267200"/>
            <a:ext cx="1919514" cy="2590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3"/>
          <p:cNvGrpSpPr>
            <a:grpSpLocks/>
          </p:cNvGrpSpPr>
          <p:nvPr/>
        </p:nvGrpSpPr>
        <p:grpSpPr bwMode="auto">
          <a:xfrm>
            <a:off x="0" y="0"/>
            <a:ext cx="4592638" cy="6858000"/>
            <a:chOff x="123" y="48"/>
            <a:chExt cx="2893" cy="4176"/>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 y="48"/>
              <a:ext cx="2893" cy="41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2264" y="88"/>
              <a:ext cx="712" cy="22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600"/>
            <a:ext cx="22431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Group 88"/>
          <p:cNvGraphicFramePr>
            <a:graphicFrameLocks noGrp="1"/>
          </p:cNvGraphicFramePr>
          <p:nvPr>
            <p:extLst>
              <p:ext uri="{D42A27DB-BD31-4B8C-83A1-F6EECF244321}">
                <p14:modId xmlns:p14="http://schemas.microsoft.com/office/powerpoint/2010/main" val="1466718056"/>
              </p:ext>
            </p:extLst>
          </p:nvPr>
        </p:nvGraphicFramePr>
        <p:xfrm>
          <a:off x="4592638" y="1066800"/>
          <a:ext cx="4551362" cy="2216439"/>
        </p:xfrm>
        <a:graphic>
          <a:graphicData uri="http://schemas.openxmlformats.org/drawingml/2006/table">
            <a:tbl>
              <a:tblPr/>
              <a:tblGrid>
                <a:gridCol w="596565"/>
                <a:gridCol w="917371"/>
                <a:gridCol w="963786"/>
                <a:gridCol w="805430"/>
                <a:gridCol w="657995"/>
                <a:gridCol w="610215"/>
              </a:tblGrid>
              <a:tr h="274363">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WARD</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CLUSTER</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CONCRETE</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MASONRY</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OTHER</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TOTAL</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95321">
                <a:tc rowSpan="6">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32</a:t>
                      </a:r>
                      <a:endParaRPr kumimoji="0" lang="en-US" sz="1200" b="1" i="0" u="none" strike="noStrike" cap="none" normalizeH="0" baseline="0" smtClean="0">
                        <a:ln>
                          <a:noFill/>
                        </a:ln>
                        <a:solidFill>
                          <a:schemeClr val="tx1"/>
                        </a:solidFill>
                        <a:effectLst/>
                        <a:latin typeface="Perpetua" pitchFamily="18" charset="0"/>
                        <a:cs typeface="Times New Roman" pitchFamily="18"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DCL3201</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22</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42</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69</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909">
                <a:tc vMerge="1">
                  <a:txBody>
                    <a:bodyPr/>
                    <a:lstStyle/>
                    <a:p>
                      <a:endParaRPr lang="en-US"/>
                    </a:p>
                  </a:txBody>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DCL3202</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90</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114</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25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229</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321">
                <a:tc vMerge="1">
                  <a:txBody>
                    <a:bodyPr/>
                    <a:lstStyle/>
                    <a:p>
                      <a:endParaRPr lang="en-US"/>
                    </a:p>
                  </a:txBody>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DCL3203</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45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72</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8</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125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321">
                <a:tc vMerge="1">
                  <a:txBody>
                    <a:bodyPr/>
                    <a:lstStyle/>
                    <a:p>
                      <a:endParaRPr lang="en-US"/>
                    </a:p>
                  </a:txBody>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DCL3204</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182</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158</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34</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374</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909">
                <a:tc vMerge="1">
                  <a:txBody>
                    <a:bodyPr/>
                    <a:lstStyle/>
                    <a:p>
                      <a:endParaRPr lang="en-US"/>
                    </a:p>
                  </a:txBody>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DCL3205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68</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145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5</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218</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44">
                <a:tc vMerge="1">
                  <a:txBody>
                    <a:bodyPr/>
                    <a:lstStyle/>
                    <a:p>
                      <a:endParaRPr lang="en-US"/>
                    </a:p>
                  </a:txBody>
                  <a:tcPr/>
                </a:tc>
                <a:tc>
                  <a:txBody>
                    <a:bodyPr/>
                    <a:lstStyle/>
                    <a:p>
                      <a:pPr marL="273050" marR="0" lvl="0" indent="-273050" algn="l"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Total</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407</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531</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chemeClr val="tx1"/>
                          </a:solidFill>
                          <a:effectLst/>
                          <a:latin typeface="Perpetua" pitchFamily="18" charset="0"/>
                          <a:ea typeface="MS Mincho" pitchFamily="49" charset="-128"/>
                        </a:rPr>
                        <a:t>77</a:t>
                      </a:r>
                      <a:endParaRPr kumimoji="0" lang="en-US" sz="1200" b="1" i="0" u="none" strike="noStrike" cap="none" normalizeH="0" baseline="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chemeClr val="tx1"/>
                          </a:solidFill>
                          <a:effectLst/>
                          <a:latin typeface="Perpetua" pitchFamily="18" charset="0"/>
                          <a:ea typeface="MS Mincho" pitchFamily="49" charset="-128"/>
                        </a:rPr>
                        <a:t>1015</a:t>
                      </a:r>
                      <a:endParaRPr kumimoji="0" lang="en-US" sz="1200" b="1" i="0" u="none" strike="noStrike" cap="none" normalizeH="0" baseline="0" dirty="0" smtClean="0">
                        <a:ln>
                          <a:noFill/>
                        </a:ln>
                        <a:solidFill>
                          <a:schemeClr val="tx1"/>
                        </a:solidFill>
                        <a:effectLst/>
                        <a:latin typeface="Perpetua"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 name="Group 92"/>
          <p:cNvGraphicFramePr>
            <a:graphicFrameLocks noGrp="1"/>
          </p:cNvGraphicFramePr>
          <p:nvPr>
            <p:extLst>
              <p:ext uri="{D42A27DB-BD31-4B8C-83A1-F6EECF244321}">
                <p14:modId xmlns:p14="http://schemas.microsoft.com/office/powerpoint/2010/main" val="2657075654"/>
              </p:ext>
            </p:extLst>
          </p:nvPr>
        </p:nvGraphicFramePr>
        <p:xfrm>
          <a:off x="4592639" y="3261518"/>
          <a:ext cx="4551361" cy="944880"/>
        </p:xfrm>
        <a:graphic>
          <a:graphicData uri="http://schemas.openxmlformats.org/drawingml/2006/table">
            <a:tbl>
              <a:tblPr/>
              <a:tblGrid>
                <a:gridCol w="681203"/>
                <a:gridCol w="1920745"/>
                <a:gridCol w="830002"/>
                <a:gridCol w="1119411"/>
              </a:tblGrid>
              <a:tr h="334963">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100" b="1" i="0" u="none" strike="noStrike" cap="none" normalizeH="0" baseline="0" dirty="0" smtClean="0">
                          <a:ln>
                            <a:noFill/>
                          </a:ln>
                          <a:solidFill>
                            <a:schemeClr val="tx1"/>
                          </a:solidFill>
                          <a:effectLst/>
                          <a:latin typeface="Perpetua" pitchFamily="18" charset="0"/>
                          <a:ea typeface="MS Mincho" pitchFamily="49" charset="-128"/>
                        </a:rPr>
                        <a:t>WARD ID</a:t>
                      </a:r>
                      <a:endParaRPr kumimoji="0" lang="en-US" sz="1100" b="1" i="0" u="none" strike="noStrike" cap="none" normalizeH="0" baseline="0" dirty="0" smtClean="0">
                        <a:ln>
                          <a:noFill/>
                        </a:ln>
                        <a:solidFill>
                          <a:schemeClr val="tx1"/>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300" b="1" i="0" u="none" strike="noStrike" cap="none" normalizeH="0" baseline="0" dirty="0" smtClean="0">
                          <a:ln>
                            <a:noFill/>
                          </a:ln>
                          <a:solidFill>
                            <a:schemeClr val="tx1"/>
                          </a:solidFill>
                          <a:effectLst/>
                          <a:latin typeface="Perpetua" pitchFamily="18" charset="0"/>
                          <a:ea typeface="MS Mincho" pitchFamily="49" charset="-128"/>
                        </a:rPr>
                        <a:t>Moderate</a:t>
                      </a:r>
                      <a:endParaRPr kumimoji="0" lang="en-US" sz="1300" b="1" i="0" u="none" strike="noStrike" cap="none" normalizeH="0" baseline="0" dirty="0" smtClean="0">
                        <a:ln>
                          <a:noFill/>
                        </a:ln>
                        <a:solidFill>
                          <a:schemeClr val="tx1"/>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300" b="1" i="0" u="none" strike="noStrike" cap="none" normalizeH="0" baseline="0" smtClean="0">
                          <a:ln>
                            <a:noFill/>
                          </a:ln>
                          <a:solidFill>
                            <a:schemeClr val="tx1"/>
                          </a:solidFill>
                          <a:effectLst/>
                          <a:latin typeface="Perpetua" pitchFamily="18" charset="0"/>
                          <a:ea typeface="MS Mincho" pitchFamily="49" charset="-128"/>
                        </a:rPr>
                        <a:t>Extensive</a:t>
                      </a:r>
                      <a:endParaRPr kumimoji="0" lang="en-US" sz="1300" b="1" i="0" u="none" strike="noStrike" cap="none" normalizeH="0" baseline="0" smtClean="0">
                        <a:ln>
                          <a:noFill/>
                        </a:ln>
                        <a:solidFill>
                          <a:schemeClr val="tx1"/>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1300" b="1" i="0" u="none" strike="noStrike" cap="none" normalizeH="0" baseline="0" smtClean="0">
                          <a:ln>
                            <a:noFill/>
                          </a:ln>
                          <a:solidFill>
                            <a:schemeClr val="tx1"/>
                          </a:solidFill>
                          <a:effectLst/>
                          <a:latin typeface="Perpetua" pitchFamily="18" charset="0"/>
                          <a:ea typeface="MS Mincho" pitchFamily="49" charset="-128"/>
                        </a:rPr>
                        <a:t>Complete</a:t>
                      </a:r>
                      <a:endParaRPr kumimoji="0" lang="en-US" sz="1300" b="1" i="0" u="none" strike="noStrike" cap="none" normalizeH="0" baseline="0" smtClean="0">
                        <a:ln>
                          <a:noFill/>
                        </a:ln>
                        <a:solidFill>
                          <a:schemeClr val="tx1"/>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457199">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Perpetua" pitchFamily="18" charset="0"/>
                          <a:ea typeface="MS Mincho" pitchFamily="49" charset="-128"/>
                        </a:rPr>
                        <a:t>32</a:t>
                      </a:r>
                      <a:endParaRPr kumimoji="0" lang="en-US" sz="2400" b="1" i="0" u="none" strike="noStrike" cap="none" normalizeH="0" baseline="0" dirty="0" smtClean="0">
                        <a:ln>
                          <a:noFill/>
                        </a:ln>
                        <a:solidFill>
                          <a:srgbClr val="FF0000"/>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Perpetua" pitchFamily="18" charset="0"/>
                          <a:ea typeface="MS Mincho" pitchFamily="49" charset="-128"/>
                        </a:rPr>
                        <a:t>406</a:t>
                      </a:r>
                      <a:endParaRPr kumimoji="0" lang="en-US" sz="2400" b="1" i="0" u="none" strike="noStrike" cap="none" normalizeH="0" baseline="0" dirty="0" smtClean="0">
                        <a:ln>
                          <a:noFill/>
                        </a:ln>
                        <a:solidFill>
                          <a:srgbClr val="FF0000"/>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2400" b="1" i="0" u="none" strike="noStrike" cap="none" normalizeH="0" baseline="0" smtClean="0">
                          <a:ln>
                            <a:noFill/>
                          </a:ln>
                          <a:solidFill>
                            <a:srgbClr val="FF0000"/>
                          </a:solidFill>
                          <a:effectLst/>
                          <a:latin typeface="Perpetua" pitchFamily="18" charset="0"/>
                          <a:ea typeface="MS Mincho" pitchFamily="49" charset="-128"/>
                        </a:rPr>
                        <a:t>229</a:t>
                      </a:r>
                      <a:endParaRPr kumimoji="0" lang="en-US" sz="2400" b="1" i="0" u="none" strike="noStrike" cap="none" normalizeH="0" baseline="0" smtClean="0">
                        <a:ln>
                          <a:noFill/>
                        </a:ln>
                        <a:solidFill>
                          <a:srgbClr val="FF0000"/>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1" fontAlgn="base" latinLnBrk="0" hangingPunct="1">
                        <a:lnSpc>
                          <a:spcPct val="100000"/>
                        </a:lnSpc>
                        <a:spcBef>
                          <a:spcPct val="0"/>
                        </a:spcBef>
                        <a:spcAft>
                          <a:spcPct val="0"/>
                        </a:spcAft>
                        <a:buClr>
                          <a:schemeClr val="accent1"/>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Perpetua" pitchFamily="18" charset="0"/>
                          <a:ea typeface="MS Mincho" pitchFamily="49" charset="-128"/>
                        </a:rPr>
                        <a:t>380</a:t>
                      </a:r>
                      <a:endParaRPr kumimoji="0" lang="en-US" sz="2400" b="1" i="0" u="none" strike="noStrike" cap="none" normalizeH="0" baseline="0" dirty="0" smtClean="0">
                        <a:ln>
                          <a:noFill/>
                        </a:ln>
                        <a:solidFill>
                          <a:srgbClr val="FF0000"/>
                        </a:solidFill>
                        <a:effectLst/>
                        <a:latin typeface="Perpetu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78"/>
          <p:cNvSpPr>
            <a:spLocks noChangeArrowheads="1"/>
          </p:cNvSpPr>
          <p:nvPr/>
        </p:nvSpPr>
        <p:spPr bwMode="auto">
          <a:xfrm>
            <a:off x="4529138" y="346075"/>
            <a:ext cx="4572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b="1" dirty="0"/>
              <a:t>Building Damage Scenario in Ward 32</a:t>
            </a:r>
          </a:p>
        </p:txBody>
      </p:sp>
    </p:spTree>
    <p:extLst>
      <p:ext uri="{BB962C8B-B14F-4D97-AF65-F5344CB8AC3E}">
        <p14:creationId xmlns:p14="http://schemas.microsoft.com/office/powerpoint/2010/main" val="1579864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P Organized\MAP\Map for CP\Spatial Analysis\DHK\Map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88975"/>
            <a:ext cx="44196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79388" y="544513"/>
            <a:ext cx="4789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latin typeface="Century Gothic" pitchFamily="34" charset="0"/>
                <a:cs typeface="Times New Roman" pitchFamily="18" charset="0"/>
              </a:rPr>
              <a:t>Possible Evacuation Route in Dhaka City</a:t>
            </a:r>
          </a:p>
        </p:txBody>
      </p:sp>
      <p:pic>
        <p:nvPicPr>
          <p:cNvPr id="6" name="Picture 3" descr="D:\CP Organized\MAP\Map for CP\Spatial Analysis\DHK\Map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760413"/>
            <a:ext cx="420687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4572000" y="5445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latin typeface="Century Gothic" pitchFamily="34" charset="0"/>
                <a:cs typeface="Times New Roman" pitchFamily="18" charset="0"/>
              </a:rPr>
              <a:t>Evacuation Space in Dhaka City</a:t>
            </a:r>
          </a:p>
        </p:txBody>
      </p:sp>
      <p:sp>
        <p:nvSpPr>
          <p:cNvPr id="8" name="Text Box 2"/>
          <p:cNvSpPr txBox="1">
            <a:spLocks noChangeArrowheads="1"/>
          </p:cNvSpPr>
          <p:nvPr/>
        </p:nvSpPr>
        <p:spPr bwMode="auto">
          <a:xfrm>
            <a:off x="1835150" y="88900"/>
            <a:ext cx="5219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000000"/>
                </a:solidFill>
                <a:latin typeface="Century Gothic" pitchFamily="34" charset="0"/>
                <a:cs typeface="Angsana New" pitchFamily="18" charset="-34"/>
              </a:rPr>
              <a:t>Spatial Contingency Plan</a:t>
            </a:r>
            <a:endParaRPr lang="en-US" sz="3200" u="sng">
              <a:solidFill>
                <a:srgbClr val="000000"/>
              </a:solidFill>
              <a:cs typeface="Angsana New" pitchFamily="18" charset="-34"/>
            </a:endParaRPr>
          </a:p>
        </p:txBody>
      </p:sp>
    </p:spTree>
    <p:extLst>
      <p:ext uri="{BB962C8B-B14F-4D97-AF65-F5344CB8AC3E}">
        <p14:creationId xmlns:p14="http://schemas.microsoft.com/office/powerpoint/2010/main" val="638731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905000" y="3246835"/>
            <a:ext cx="4572000" cy="58477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99619" y="152400"/>
            <a:ext cx="2691581" cy="64633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695494"/>
            <a:ext cx="8458200" cy="2769989"/>
          </a:xfrm>
          <a:prstGeom prst="rect">
            <a:avLst/>
          </a:prstGeom>
          <a:noFill/>
        </p:spPr>
        <p:txBody>
          <a:bodyPr wrap="square" rtlCol="0">
            <a:spAutoFit/>
          </a:bodyPr>
          <a:lstStyle/>
          <a:p>
            <a:pPr marL="339725" indent="-339725">
              <a:buFont typeface="Arial" pitchFamily="34" charset="0"/>
              <a:buChar char="•"/>
            </a:pPr>
            <a:r>
              <a:rPr lang="en-US" sz="2600" b="1" dirty="0" smtClean="0"/>
              <a:t>Knowledge gap</a:t>
            </a:r>
          </a:p>
          <a:p>
            <a:pPr marL="339725" indent="-339725">
              <a:buFont typeface="Arial" pitchFamily="34" charset="0"/>
              <a:buChar char="•"/>
            </a:pPr>
            <a:r>
              <a:rPr lang="en-US" sz="2600" b="1" dirty="0" smtClean="0"/>
              <a:t>Complexities in urban setting and mindset of city dwellers and public representative </a:t>
            </a:r>
          </a:p>
          <a:p>
            <a:pPr marL="339725" indent="-339725">
              <a:buFont typeface="Arial" pitchFamily="34" charset="0"/>
              <a:buChar char="•"/>
            </a:pPr>
            <a:r>
              <a:rPr lang="en-US" sz="2600" b="1" dirty="0" smtClean="0"/>
              <a:t>Lack of organizational capacity </a:t>
            </a:r>
          </a:p>
          <a:p>
            <a:pPr marL="339725" indent="-339725">
              <a:buFont typeface="Arial" pitchFamily="34" charset="0"/>
              <a:buChar char="•"/>
            </a:pPr>
            <a:r>
              <a:rPr lang="en-US" sz="2600" b="1" dirty="0" smtClean="0"/>
              <a:t>Mechanism of institutionalizing the initiatives</a:t>
            </a:r>
          </a:p>
          <a:p>
            <a:pPr marL="339725" indent="-339725">
              <a:buFont typeface="Arial" pitchFamily="34" charset="0"/>
              <a:buChar char="•"/>
            </a:pPr>
            <a:r>
              <a:rPr lang="en-US" sz="2600" b="1" dirty="0" smtClean="0"/>
              <a:t>Absence of laws/by laws, policies and guidelines </a:t>
            </a:r>
          </a:p>
          <a:p>
            <a:endParaRPr lang="en-US" dirty="0"/>
          </a:p>
        </p:txBody>
      </p:sp>
      <p:sp>
        <p:nvSpPr>
          <p:cNvPr id="8" name="TextBox 7"/>
          <p:cNvSpPr txBox="1"/>
          <p:nvPr/>
        </p:nvSpPr>
        <p:spPr>
          <a:xfrm>
            <a:off x="2057400" y="3249025"/>
            <a:ext cx="4191000" cy="584775"/>
          </a:xfrm>
          <a:prstGeom prst="rect">
            <a:avLst/>
          </a:prstGeom>
          <a:noFill/>
          <a:scene3d>
            <a:camera prst="orthographicFront"/>
            <a:lightRig rig="threePt" dir="t"/>
          </a:scene3d>
          <a:sp3d>
            <a:bevelT prst="angle"/>
          </a:sp3d>
        </p:spPr>
        <p:txBody>
          <a:bodyPr wrap="square" rtlCol="0">
            <a:spAutoFit/>
          </a:bodyPr>
          <a:lstStyle/>
          <a:p>
            <a:pPr algn="ctr"/>
            <a:r>
              <a:rPr lang="en-US" sz="3200" b="1" dirty="0" smtClean="0"/>
              <a:t>Follow Up Action</a:t>
            </a:r>
            <a:endParaRPr lang="en-US" sz="3200" b="1" dirty="0"/>
          </a:p>
        </p:txBody>
      </p:sp>
      <p:sp>
        <p:nvSpPr>
          <p:cNvPr id="11" name="TextBox 10"/>
          <p:cNvSpPr txBox="1"/>
          <p:nvPr/>
        </p:nvSpPr>
        <p:spPr>
          <a:xfrm>
            <a:off x="432619" y="3743122"/>
            <a:ext cx="8153400" cy="3231654"/>
          </a:xfrm>
          <a:prstGeom prst="rect">
            <a:avLst/>
          </a:prstGeom>
          <a:noFill/>
        </p:spPr>
        <p:txBody>
          <a:bodyPr wrap="square" rtlCol="0">
            <a:spAutoFit/>
          </a:bodyPr>
          <a:lstStyle/>
          <a:p>
            <a:pPr marL="285750" indent="-285750">
              <a:buFont typeface="Arial" pitchFamily="34" charset="0"/>
              <a:buChar char="•"/>
            </a:pPr>
            <a:r>
              <a:rPr lang="en-US" sz="2400" b="1" dirty="0" smtClean="0"/>
              <a:t>More advocacy and campaign for political commitment</a:t>
            </a:r>
          </a:p>
          <a:p>
            <a:pPr marL="285750" indent="-285750">
              <a:buFont typeface="Arial" pitchFamily="34" charset="0"/>
              <a:buChar char="•"/>
            </a:pPr>
            <a:r>
              <a:rPr lang="en-US" sz="2400" b="1" dirty="0" smtClean="0"/>
              <a:t>Developing the SOP to implement the existing  laws/by laws</a:t>
            </a:r>
          </a:p>
          <a:p>
            <a:pPr marL="285750" indent="-285750">
              <a:buFont typeface="Arial" pitchFamily="34" charset="0"/>
              <a:buChar char="•"/>
            </a:pPr>
            <a:r>
              <a:rPr lang="en-US" sz="2400" b="1" dirty="0" smtClean="0"/>
              <a:t>Undertaking and implementing more community-based </a:t>
            </a:r>
            <a:r>
              <a:rPr lang="en-US" sz="2400" b="1" dirty="0" err="1" smtClean="0"/>
              <a:t>programme</a:t>
            </a:r>
            <a:endParaRPr lang="en-US" sz="2400" b="1" dirty="0" smtClean="0"/>
          </a:p>
          <a:p>
            <a:pPr marL="285750" indent="-285750">
              <a:buFont typeface="Arial" pitchFamily="34" charset="0"/>
              <a:buChar char="•"/>
            </a:pPr>
            <a:r>
              <a:rPr lang="en-US" sz="2400" b="1" dirty="0" smtClean="0"/>
              <a:t>Ensure more involvement of the politician and decision makers</a:t>
            </a:r>
          </a:p>
          <a:p>
            <a:pPr marL="285750" indent="-285750">
              <a:buFont typeface="Arial" pitchFamily="34" charset="0"/>
              <a:buChar char="•"/>
            </a:pPr>
            <a:r>
              <a:rPr lang="en-US" sz="2400" b="1" dirty="0" smtClean="0"/>
              <a:t>More education </a:t>
            </a:r>
            <a:r>
              <a:rPr lang="en-US" sz="2400" b="1" dirty="0" err="1" smtClean="0"/>
              <a:t>progarmme</a:t>
            </a:r>
            <a:r>
              <a:rPr lang="en-US" sz="2400" b="1" dirty="0" smtClean="0"/>
              <a:t> for the relevant professional  </a:t>
            </a:r>
          </a:p>
          <a:p>
            <a:endParaRPr lang="en-US" dirty="0" smtClean="0"/>
          </a:p>
          <a:p>
            <a:endParaRPr lang="en-US" dirty="0"/>
          </a:p>
        </p:txBody>
      </p:sp>
      <p:sp>
        <p:nvSpPr>
          <p:cNvPr id="49" name="TextBox 48"/>
          <p:cNvSpPr txBox="1"/>
          <p:nvPr/>
        </p:nvSpPr>
        <p:spPr>
          <a:xfrm>
            <a:off x="3099618" y="152400"/>
            <a:ext cx="2691581" cy="584775"/>
          </a:xfrm>
          <a:prstGeom prst="rect">
            <a:avLst/>
          </a:prstGeom>
          <a:noFill/>
          <a:scene3d>
            <a:camera prst="orthographicFront"/>
            <a:lightRig rig="threePt" dir="t"/>
          </a:scene3d>
          <a:sp3d>
            <a:bevelT prst="angle"/>
          </a:sp3d>
        </p:spPr>
        <p:txBody>
          <a:bodyPr wrap="square" rtlCol="0">
            <a:spAutoFit/>
          </a:bodyPr>
          <a:lstStyle/>
          <a:p>
            <a:pPr algn="ctr"/>
            <a:r>
              <a:rPr lang="en-US" sz="3200" b="1" dirty="0" smtClean="0"/>
              <a:t>Challenges</a:t>
            </a:r>
            <a:endParaRPr lang="en-US" sz="3200" b="1" dirty="0"/>
          </a:p>
        </p:txBody>
      </p:sp>
    </p:spTree>
    <p:extLst>
      <p:ext uri="{BB962C8B-B14F-4D97-AF65-F5344CB8AC3E}">
        <p14:creationId xmlns:p14="http://schemas.microsoft.com/office/powerpoint/2010/main" val="18427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Strategic Context and Problem</a:t>
            </a:r>
          </a:p>
          <a:p>
            <a:r>
              <a:rPr lang="en-US" b="1" dirty="0"/>
              <a:t>Climate change, environment and disaster risk issues, threats and </a:t>
            </a:r>
            <a:r>
              <a:rPr lang="en-US" b="1" dirty="0" smtClean="0"/>
              <a:t>challenges</a:t>
            </a:r>
          </a:p>
          <a:p>
            <a:r>
              <a:rPr lang="en-US" b="1" dirty="0" smtClean="0"/>
              <a:t>Urban Governance</a:t>
            </a:r>
          </a:p>
          <a:p>
            <a:r>
              <a:rPr lang="en-US" b="1" dirty="0" smtClean="0"/>
              <a:t>Sustainable Climate resilience  Cities &amp; Population Migration  </a:t>
            </a:r>
          </a:p>
          <a:p>
            <a:r>
              <a:rPr lang="en-US" b="1" dirty="0" smtClean="0"/>
              <a:t>Urban Risk Reduction </a:t>
            </a:r>
          </a:p>
          <a:p>
            <a:r>
              <a:rPr lang="en-US" b="1" dirty="0" smtClean="0"/>
              <a:t>Public-Private Partnership for Urban Sustainability </a:t>
            </a:r>
          </a:p>
          <a:p>
            <a:r>
              <a:rPr lang="en-US" b="1" dirty="0" smtClean="0"/>
              <a:t>Way Forward</a:t>
            </a:r>
          </a:p>
        </p:txBody>
      </p:sp>
    </p:spTree>
    <p:extLst>
      <p:ext uri="{BB962C8B-B14F-4D97-AF65-F5344CB8AC3E}">
        <p14:creationId xmlns:p14="http://schemas.microsoft.com/office/powerpoint/2010/main" val="8722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09800"/>
            <a:ext cx="6934200" cy="1754326"/>
          </a:xfrm>
          <a:prstGeom prst="rect">
            <a:avLst/>
          </a:prstGeom>
          <a:scene3d>
            <a:camera prst="orthographicFront"/>
            <a:lightRig rig="threePt" dir="t"/>
          </a:scene3d>
          <a:sp3d>
            <a:bevelT/>
          </a:sp3d>
        </p:spPr>
        <p:txBody>
          <a:bodyPr wrap="square">
            <a:spAutoFit/>
          </a:bodyPr>
          <a:lstStyle/>
          <a:p>
            <a:pPr algn="ctr"/>
            <a:r>
              <a:rPr lang="en-US" sz="3600" b="1" dirty="0" smtClean="0">
                <a:solidFill>
                  <a:srgbClr val="1F497D"/>
                </a:solidFill>
                <a:latin typeface="Arial Narrow" pitchFamily="34" charset="0"/>
                <a:ea typeface="Calibri"/>
              </a:rPr>
              <a:t>Public-Private </a:t>
            </a:r>
            <a:r>
              <a:rPr lang="en-US" sz="3600" b="1" dirty="0">
                <a:solidFill>
                  <a:srgbClr val="1F497D"/>
                </a:solidFill>
                <a:latin typeface="Arial Narrow" pitchFamily="34" charset="0"/>
                <a:ea typeface="Calibri"/>
              </a:rPr>
              <a:t>Partnership for Urban Sustainability </a:t>
            </a:r>
          </a:p>
          <a:p>
            <a:pPr algn="ctr"/>
            <a:endParaRPr lang="en-US" sz="3600" b="1" dirty="0">
              <a:latin typeface="Arial Narrow" pitchFamily="34" charset="0"/>
            </a:endParaRPr>
          </a:p>
        </p:txBody>
      </p:sp>
    </p:spTree>
    <p:extLst>
      <p:ext uri="{BB962C8B-B14F-4D97-AF65-F5344CB8AC3E}">
        <p14:creationId xmlns:p14="http://schemas.microsoft.com/office/powerpoint/2010/main" val="427353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228600" y="1870075"/>
            <a:ext cx="3200400" cy="4330700"/>
            <a:chOff x="144" y="1178"/>
            <a:chExt cx="2016" cy="2728"/>
          </a:xfrm>
        </p:grpSpPr>
        <p:sp>
          <p:nvSpPr>
            <p:cNvPr id="18468" name="Oval 5"/>
            <p:cNvSpPr>
              <a:spLocks noChangeArrowheads="1"/>
            </p:cNvSpPr>
            <p:nvPr/>
          </p:nvSpPr>
          <p:spPr bwMode="auto">
            <a:xfrm>
              <a:off x="240" y="2640"/>
              <a:ext cx="912" cy="528"/>
            </a:xfrm>
            <a:prstGeom prst="ellipse">
              <a:avLst/>
            </a:prstGeom>
            <a:solidFill>
              <a:srgbClr val="A3BEFB"/>
            </a:solidFill>
            <a:ln w="9525">
              <a:round/>
              <a:headEnd/>
              <a:tailEnd/>
            </a:ln>
            <a:scene3d>
              <a:camera prst="legacyPerspectiveBottom"/>
              <a:lightRig rig="legacyFlat3" dir="t"/>
            </a:scene3d>
            <a:sp3d extrusionH="887400" prstMaterial="legacyMatte">
              <a:bevelT w="13500" h="13500" prst="angle"/>
              <a:bevelB w="13500" h="13500" prst="angle"/>
              <a:extrusionClr>
                <a:srgbClr val="A3BEFB"/>
              </a:extrusionClr>
            </a:sp3d>
          </p:spPr>
          <p:txBody>
            <a:bodyPr wrap="none" anchor="ctr">
              <a:flatTx/>
            </a:bodyPr>
            <a:lstStyle/>
            <a:p>
              <a:endParaRPr lang="en-US"/>
            </a:p>
          </p:txBody>
        </p:sp>
        <p:sp>
          <p:nvSpPr>
            <p:cNvPr id="18469" name="Oval 6"/>
            <p:cNvSpPr>
              <a:spLocks noChangeArrowheads="1"/>
            </p:cNvSpPr>
            <p:nvPr/>
          </p:nvSpPr>
          <p:spPr bwMode="auto">
            <a:xfrm>
              <a:off x="240" y="2016"/>
              <a:ext cx="912" cy="480"/>
            </a:xfrm>
            <a:prstGeom prst="ellipse">
              <a:avLst/>
            </a:prstGeom>
            <a:solidFill>
              <a:srgbClr val="A3BEFB"/>
            </a:solidFill>
            <a:ln w="9525">
              <a:round/>
              <a:headEnd/>
              <a:tailEnd/>
            </a:ln>
            <a:scene3d>
              <a:camera prst="legacyPerspectiveBottom"/>
              <a:lightRig rig="legacyFlat3" dir="t"/>
            </a:scene3d>
            <a:sp3d extrusionH="887400" prstMaterial="legacyMatte">
              <a:bevelT w="13500" h="13500" prst="angle"/>
              <a:bevelB w="13500" h="13500" prst="angle"/>
              <a:extrusionClr>
                <a:srgbClr val="A3BEFB"/>
              </a:extrusionClr>
            </a:sp3d>
          </p:spPr>
          <p:txBody>
            <a:bodyPr wrap="none" anchor="ctr">
              <a:flatTx/>
            </a:bodyPr>
            <a:lstStyle/>
            <a:p>
              <a:endParaRPr lang="en-US"/>
            </a:p>
          </p:txBody>
        </p:sp>
        <p:sp>
          <p:nvSpPr>
            <p:cNvPr id="18470" name="Line 7"/>
            <p:cNvSpPr>
              <a:spLocks noChangeShapeType="1"/>
            </p:cNvSpPr>
            <p:nvPr/>
          </p:nvSpPr>
          <p:spPr bwMode="auto">
            <a:xfrm>
              <a:off x="1152" y="2330"/>
              <a:ext cx="91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71" name="Line 8"/>
            <p:cNvSpPr>
              <a:spLocks noChangeShapeType="1"/>
            </p:cNvSpPr>
            <p:nvPr/>
          </p:nvSpPr>
          <p:spPr bwMode="auto">
            <a:xfrm flipV="1">
              <a:off x="1152" y="2544"/>
              <a:ext cx="912" cy="237"/>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72" name="Line 9"/>
            <p:cNvSpPr>
              <a:spLocks noChangeShapeType="1"/>
            </p:cNvSpPr>
            <p:nvPr/>
          </p:nvSpPr>
          <p:spPr bwMode="auto">
            <a:xfrm>
              <a:off x="1152" y="1728"/>
              <a:ext cx="912" cy="35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73" name="Text Box 13"/>
            <p:cNvSpPr txBox="1">
              <a:spLocks noChangeArrowheads="1"/>
            </p:cNvSpPr>
            <p:nvPr/>
          </p:nvSpPr>
          <p:spPr bwMode="auto">
            <a:xfrm>
              <a:off x="432" y="2714"/>
              <a:ext cx="1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b="1"/>
                <a:t>DCC</a:t>
              </a:r>
            </a:p>
          </p:txBody>
        </p:sp>
        <p:sp>
          <p:nvSpPr>
            <p:cNvPr id="18474" name="Text Box 14"/>
            <p:cNvSpPr txBox="1">
              <a:spLocks noChangeArrowheads="1"/>
            </p:cNvSpPr>
            <p:nvPr/>
          </p:nvSpPr>
          <p:spPr bwMode="auto">
            <a:xfrm>
              <a:off x="240" y="2138"/>
              <a:ext cx="1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b="1"/>
                <a:t>CDM Board</a:t>
              </a:r>
            </a:p>
          </p:txBody>
        </p:sp>
        <p:sp>
          <p:nvSpPr>
            <p:cNvPr id="18475" name="AutoShape 17"/>
            <p:cNvSpPr>
              <a:spLocks noChangeArrowheads="1"/>
            </p:cNvSpPr>
            <p:nvPr/>
          </p:nvSpPr>
          <p:spPr bwMode="auto">
            <a:xfrm>
              <a:off x="336" y="3792"/>
              <a:ext cx="1296" cy="114"/>
            </a:xfrm>
            <a:prstGeom prst="leftRightArrow">
              <a:avLst>
                <a:gd name="adj1" fmla="val 14287"/>
                <a:gd name="adj2" fmla="val 180368"/>
              </a:avLst>
            </a:prstGeom>
            <a:solidFill>
              <a:schemeClr val="tx1"/>
            </a:solidFill>
            <a:ln w="28575">
              <a:solidFill>
                <a:schemeClr val="tx1"/>
              </a:solidFill>
              <a:miter lim="800000"/>
              <a:headEnd/>
              <a:tailEnd/>
            </a:ln>
          </p:spPr>
          <p:txBody>
            <a:bodyPr wrap="none" anchor="ctr"/>
            <a:lstStyle/>
            <a:p>
              <a:pPr algn="ctr" eaLnBrk="0" hangingPunct="0"/>
              <a:endParaRPr lang="en-GB" sz="1600">
                <a:solidFill>
                  <a:srgbClr val="33CCCC"/>
                </a:solidFill>
              </a:endParaRPr>
            </a:p>
          </p:txBody>
        </p:sp>
        <p:sp>
          <p:nvSpPr>
            <p:cNvPr id="18476" name="Text Box 18"/>
            <p:cNvSpPr txBox="1">
              <a:spLocks noChangeArrowheads="1"/>
            </p:cNvSpPr>
            <p:nvPr/>
          </p:nvSpPr>
          <p:spPr bwMode="auto">
            <a:xfrm>
              <a:off x="1008" y="1178"/>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t>Project Investment Harnessing CDM</a:t>
              </a:r>
            </a:p>
          </p:txBody>
        </p:sp>
        <p:sp>
          <p:nvSpPr>
            <p:cNvPr id="18477" name="Text Box 19"/>
            <p:cNvSpPr txBox="1">
              <a:spLocks noChangeArrowheads="1"/>
            </p:cNvSpPr>
            <p:nvPr/>
          </p:nvSpPr>
          <p:spPr bwMode="auto">
            <a:xfrm>
              <a:off x="1200" y="2138"/>
              <a:ext cx="9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t>Project Approval</a:t>
              </a:r>
            </a:p>
          </p:txBody>
        </p:sp>
        <p:sp>
          <p:nvSpPr>
            <p:cNvPr id="18478" name="Text Box 20"/>
            <p:cNvSpPr txBox="1">
              <a:spLocks noChangeArrowheads="1"/>
            </p:cNvSpPr>
            <p:nvPr/>
          </p:nvSpPr>
          <p:spPr bwMode="auto">
            <a:xfrm>
              <a:off x="624" y="360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t>PUBLIC</a:t>
              </a:r>
            </a:p>
          </p:txBody>
        </p:sp>
        <p:sp>
          <p:nvSpPr>
            <p:cNvPr id="18479" name="Text Box 23"/>
            <p:cNvSpPr txBox="1">
              <a:spLocks noChangeArrowheads="1"/>
            </p:cNvSpPr>
            <p:nvPr/>
          </p:nvSpPr>
          <p:spPr bwMode="auto">
            <a:xfrm>
              <a:off x="1200" y="2781"/>
              <a:ext cx="9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t>Signed concession agreement for15 years</a:t>
              </a:r>
            </a:p>
          </p:txBody>
        </p:sp>
        <p:sp>
          <p:nvSpPr>
            <p:cNvPr id="18480" name="Oval 26"/>
            <p:cNvSpPr>
              <a:spLocks noChangeArrowheads="1"/>
            </p:cNvSpPr>
            <p:nvPr/>
          </p:nvSpPr>
          <p:spPr bwMode="auto">
            <a:xfrm>
              <a:off x="240" y="1418"/>
              <a:ext cx="912" cy="480"/>
            </a:xfrm>
            <a:prstGeom prst="ellipse">
              <a:avLst/>
            </a:prstGeom>
            <a:solidFill>
              <a:srgbClr val="A3BEFB"/>
            </a:solidFill>
            <a:ln w="9525">
              <a:round/>
              <a:headEnd/>
              <a:tailEnd/>
            </a:ln>
            <a:scene3d>
              <a:camera prst="legacyPerspectiveBottom"/>
              <a:lightRig rig="legacyFlat3" dir="t"/>
            </a:scene3d>
            <a:sp3d extrusionH="887400" prstMaterial="legacyMatte">
              <a:bevelT w="13500" h="13500" prst="angle"/>
              <a:bevelB w="13500" h="13500" prst="angle"/>
              <a:extrusionClr>
                <a:srgbClr val="A3BEFB"/>
              </a:extrusionClr>
            </a:sp3d>
          </p:spPr>
          <p:txBody>
            <a:bodyPr wrap="none" anchor="ctr">
              <a:flatTx/>
            </a:bodyPr>
            <a:lstStyle/>
            <a:p>
              <a:endParaRPr lang="en-US"/>
            </a:p>
          </p:txBody>
        </p:sp>
        <p:sp>
          <p:nvSpPr>
            <p:cNvPr id="18481" name="Text Box 27"/>
            <p:cNvSpPr txBox="1">
              <a:spLocks noChangeArrowheads="1"/>
            </p:cNvSpPr>
            <p:nvPr/>
          </p:nvSpPr>
          <p:spPr bwMode="auto">
            <a:xfrm>
              <a:off x="144" y="1533"/>
              <a:ext cx="1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b="1"/>
                <a:t>BOI</a:t>
              </a:r>
              <a:r>
                <a:rPr lang="en-US" sz="1600" b="1">
                  <a:solidFill>
                    <a:schemeClr val="bg1"/>
                  </a:solidFill>
                </a:rPr>
                <a:t> </a:t>
              </a:r>
            </a:p>
          </p:txBody>
        </p:sp>
      </p:grpSp>
      <p:grpSp>
        <p:nvGrpSpPr>
          <p:cNvPr id="3" name="Group 72"/>
          <p:cNvGrpSpPr>
            <a:grpSpLocks/>
          </p:cNvGrpSpPr>
          <p:nvPr/>
        </p:nvGrpSpPr>
        <p:grpSpPr bwMode="auto">
          <a:xfrm>
            <a:off x="5943600" y="533400"/>
            <a:ext cx="3048000" cy="5667375"/>
            <a:chOff x="3744" y="336"/>
            <a:chExt cx="1920" cy="3570"/>
          </a:xfrm>
        </p:grpSpPr>
        <p:sp>
          <p:nvSpPr>
            <p:cNvPr id="18459" name="Oval 3"/>
            <p:cNvSpPr>
              <a:spLocks noChangeArrowheads="1"/>
            </p:cNvSpPr>
            <p:nvPr/>
          </p:nvSpPr>
          <p:spPr bwMode="auto">
            <a:xfrm>
              <a:off x="4422" y="943"/>
              <a:ext cx="1104" cy="480"/>
            </a:xfrm>
            <a:prstGeom prst="ellipse">
              <a:avLst/>
            </a:prstGeom>
            <a:solidFill>
              <a:srgbClr val="969696"/>
            </a:solidFill>
            <a:ln w="9525">
              <a:round/>
              <a:headEnd/>
              <a:tailEnd/>
            </a:ln>
            <a:scene3d>
              <a:camera prst="legacyPerspectiveBottom"/>
              <a:lightRig rig="legacyFlat3" dir="t"/>
            </a:scene3d>
            <a:sp3d extrusionH="887400" prstMaterial="legacyMatte">
              <a:bevelT w="13500" h="13500" prst="angle"/>
              <a:bevelB w="13500" h="13500" prst="angle"/>
              <a:extrusionClr>
                <a:srgbClr val="969696"/>
              </a:extrusionClr>
            </a:sp3d>
          </p:spPr>
          <p:txBody>
            <a:bodyPr wrap="none" anchor="ctr">
              <a:flatTx/>
            </a:bodyPr>
            <a:lstStyle/>
            <a:p>
              <a:endParaRPr lang="en-US"/>
            </a:p>
          </p:txBody>
        </p:sp>
        <p:sp>
          <p:nvSpPr>
            <p:cNvPr id="18460" name="AutoShape 15"/>
            <p:cNvSpPr>
              <a:spLocks noChangeArrowheads="1"/>
            </p:cNvSpPr>
            <p:nvPr/>
          </p:nvSpPr>
          <p:spPr bwMode="auto">
            <a:xfrm>
              <a:off x="3744" y="3840"/>
              <a:ext cx="1920" cy="66"/>
            </a:xfrm>
            <a:prstGeom prst="leftRightArrow">
              <a:avLst>
                <a:gd name="adj1" fmla="val 14287"/>
                <a:gd name="adj2" fmla="val 461549"/>
              </a:avLst>
            </a:prstGeom>
            <a:solidFill>
              <a:schemeClr val="tx1"/>
            </a:solidFill>
            <a:ln w="28575">
              <a:solidFill>
                <a:schemeClr val="tx1"/>
              </a:solidFill>
              <a:miter lim="800000"/>
              <a:headEnd/>
              <a:tailEnd/>
            </a:ln>
          </p:spPr>
          <p:txBody>
            <a:bodyPr wrap="none" anchor="ctr"/>
            <a:lstStyle/>
            <a:p>
              <a:endParaRPr lang="en-US"/>
            </a:p>
          </p:txBody>
        </p:sp>
        <p:sp>
          <p:nvSpPr>
            <p:cNvPr id="18461" name="Text Box 22"/>
            <p:cNvSpPr txBox="1">
              <a:spLocks noChangeArrowheads="1"/>
            </p:cNvSpPr>
            <p:nvPr/>
          </p:nvSpPr>
          <p:spPr bwMode="auto">
            <a:xfrm>
              <a:off x="4320" y="3600"/>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t>COMMUNITY</a:t>
              </a:r>
            </a:p>
          </p:txBody>
        </p:sp>
        <p:sp>
          <p:nvSpPr>
            <p:cNvPr id="18462" name="Text Box 25"/>
            <p:cNvSpPr txBox="1">
              <a:spLocks noChangeArrowheads="1"/>
            </p:cNvSpPr>
            <p:nvPr/>
          </p:nvSpPr>
          <p:spPr bwMode="auto">
            <a:xfrm>
              <a:off x="3744" y="2592"/>
              <a:ext cx="1728"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sz="1200"/>
                <a:t>Direct Collection from Vegetable markets </a:t>
              </a:r>
            </a:p>
            <a:p>
              <a:pPr>
                <a:spcBef>
                  <a:spcPct val="50000"/>
                </a:spcBef>
                <a:buFontTx/>
                <a:buChar char="•"/>
              </a:pPr>
              <a:r>
                <a:rPr lang="en-US" sz="1200"/>
                <a:t> Waste Collected from Households</a:t>
              </a:r>
            </a:p>
            <a:p>
              <a:pPr>
                <a:spcBef>
                  <a:spcPct val="50000"/>
                </a:spcBef>
                <a:buFontTx/>
                <a:buChar char="•"/>
              </a:pPr>
              <a:r>
                <a:rPr lang="en-US" sz="1200"/>
                <a:t>Promoting source separation and community participation</a:t>
              </a:r>
            </a:p>
          </p:txBody>
        </p:sp>
        <p:sp>
          <p:nvSpPr>
            <p:cNvPr id="18463" name="Text Box 30"/>
            <p:cNvSpPr txBox="1">
              <a:spLocks noChangeArrowheads="1"/>
            </p:cNvSpPr>
            <p:nvPr/>
          </p:nvSpPr>
          <p:spPr bwMode="auto">
            <a:xfrm>
              <a:off x="4512" y="1056"/>
              <a:ext cx="9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a:t>Rural Farmers</a:t>
              </a:r>
            </a:p>
          </p:txBody>
        </p:sp>
        <p:sp>
          <p:nvSpPr>
            <p:cNvPr id="18464" name="Oval 35"/>
            <p:cNvSpPr>
              <a:spLocks noChangeArrowheads="1"/>
            </p:cNvSpPr>
            <p:nvPr/>
          </p:nvSpPr>
          <p:spPr bwMode="auto">
            <a:xfrm>
              <a:off x="4512" y="1920"/>
              <a:ext cx="1104" cy="480"/>
            </a:xfrm>
            <a:prstGeom prst="ellipse">
              <a:avLst/>
            </a:prstGeom>
            <a:solidFill>
              <a:srgbClr val="969696"/>
            </a:solidFill>
            <a:ln w="9525">
              <a:round/>
              <a:headEnd/>
              <a:tailEnd/>
            </a:ln>
            <a:scene3d>
              <a:camera prst="legacyPerspectiveBottom"/>
              <a:lightRig rig="legacyFlat3" dir="t"/>
            </a:scene3d>
            <a:sp3d extrusionH="887400" prstMaterial="legacyMatte">
              <a:bevelT w="13500" h="13500" prst="angle"/>
              <a:bevelB w="13500" h="13500" prst="angle"/>
              <a:extrusionClr>
                <a:srgbClr val="969696"/>
              </a:extrusionClr>
            </a:sp3d>
          </p:spPr>
          <p:txBody>
            <a:bodyPr wrap="none" anchor="ctr">
              <a:flatTx/>
            </a:bodyPr>
            <a:lstStyle/>
            <a:p>
              <a:endParaRPr lang="en-US"/>
            </a:p>
          </p:txBody>
        </p:sp>
        <p:sp>
          <p:nvSpPr>
            <p:cNvPr id="18465" name="Text Box 36"/>
            <p:cNvSpPr txBox="1">
              <a:spLocks noChangeArrowheads="1"/>
            </p:cNvSpPr>
            <p:nvPr/>
          </p:nvSpPr>
          <p:spPr bwMode="auto">
            <a:xfrm>
              <a:off x="4560" y="2064"/>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a:t>Urban Population</a:t>
              </a:r>
            </a:p>
          </p:txBody>
        </p:sp>
        <p:sp>
          <p:nvSpPr>
            <p:cNvPr id="18466" name="Oval 37"/>
            <p:cNvSpPr>
              <a:spLocks noChangeArrowheads="1"/>
            </p:cNvSpPr>
            <p:nvPr/>
          </p:nvSpPr>
          <p:spPr bwMode="auto">
            <a:xfrm>
              <a:off x="4416" y="336"/>
              <a:ext cx="1104" cy="480"/>
            </a:xfrm>
            <a:prstGeom prst="ellipse">
              <a:avLst/>
            </a:prstGeom>
            <a:solidFill>
              <a:srgbClr val="969696"/>
            </a:solidFill>
            <a:ln w="9525">
              <a:round/>
              <a:headEnd/>
              <a:tailEnd/>
            </a:ln>
            <a:scene3d>
              <a:camera prst="legacyPerspectiveBottom"/>
              <a:lightRig rig="legacyFlat3" dir="t"/>
            </a:scene3d>
            <a:sp3d extrusionH="887400" prstMaterial="legacyMatte">
              <a:bevelT w="13500" h="13500" prst="angle"/>
              <a:bevelB w="13500" h="13500" prst="angle"/>
              <a:extrusionClr>
                <a:srgbClr val="969696"/>
              </a:extrusionClr>
            </a:sp3d>
          </p:spPr>
          <p:txBody>
            <a:bodyPr wrap="none" anchor="ctr">
              <a:flatTx/>
            </a:bodyPr>
            <a:lstStyle/>
            <a:p>
              <a:endParaRPr lang="en-US"/>
            </a:p>
          </p:txBody>
        </p:sp>
        <p:sp>
          <p:nvSpPr>
            <p:cNvPr id="18467" name="Text Box 38"/>
            <p:cNvSpPr txBox="1">
              <a:spLocks noChangeArrowheads="1"/>
            </p:cNvSpPr>
            <p:nvPr/>
          </p:nvSpPr>
          <p:spPr bwMode="auto">
            <a:xfrm>
              <a:off x="4602" y="394"/>
              <a:ext cx="9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a:t>International Market</a:t>
              </a:r>
            </a:p>
          </p:txBody>
        </p:sp>
      </p:grpSp>
      <p:sp>
        <p:nvSpPr>
          <p:cNvPr id="18436" name="Text Box 41"/>
          <p:cNvSpPr txBox="1">
            <a:spLocks noChangeArrowheads="1"/>
          </p:cNvSpPr>
          <p:nvPr/>
        </p:nvSpPr>
        <p:spPr bwMode="auto">
          <a:xfrm>
            <a:off x="2514600" y="0"/>
            <a:ext cx="4038600"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9900"/>
                </a:solidFill>
              </a:rPr>
              <a:t>Partnership </a:t>
            </a:r>
            <a:r>
              <a:rPr lang="en-US" sz="2400" b="1">
                <a:solidFill>
                  <a:schemeClr val="bg1"/>
                </a:solidFill>
              </a:rPr>
              <a:t>Model</a:t>
            </a:r>
          </a:p>
        </p:txBody>
      </p:sp>
      <p:sp>
        <p:nvSpPr>
          <p:cNvPr id="18437" name="Text Box 42"/>
          <p:cNvSpPr txBox="1">
            <a:spLocks noChangeArrowheads="1"/>
          </p:cNvSpPr>
          <p:nvPr/>
        </p:nvSpPr>
        <p:spPr bwMode="auto">
          <a:xfrm>
            <a:off x="0" y="6583363"/>
            <a:ext cx="754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BOI-Board of Investment; DCC-Dhaka City Corporation; PPCP- Public Private Community Partnership</a:t>
            </a:r>
          </a:p>
        </p:txBody>
      </p:sp>
      <p:grpSp>
        <p:nvGrpSpPr>
          <p:cNvPr id="4" name="Group 71"/>
          <p:cNvGrpSpPr>
            <a:grpSpLocks/>
          </p:cNvGrpSpPr>
          <p:nvPr/>
        </p:nvGrpSpPr>
        <p:grpSpPr bwMode="auto">
          <a:xfrm>
            <a:off x="3048000" y="685800"/>
            <a:ext cx="3962400" cy="5514975"/>
            <a:chOff x="1920" y="432"/>
            <a:chExt cx="2496" cy="3474"/>
          </a:xfrm>
        </p:grpSpPr>
        <p:sp>
          <p:nvSpPr>
            <p:cNvPr id="18439" name="Oval 47"/>
            <p:cNvSpPr>
              <a:spLocks noChangeArrowheads="1"/>
            </p:cNvSpPr>
            <p:nvPr/>
          </p:nvSpPr>
          <p:spPr bwMode="auto">
            <a:xfrm>
              <a:off x="3408" y="1680"/>
              <a:ext cx="912" cy="384"/>
            </a:xfrm>
            <a:prstGeom prst="ellipse">
              <a:avLst/>
            </a:prstGeom>
            <a:solidFill>
              <a:srgbClr val="FFCC00"/>
            </a:solidFill>
            <a:ln w="9525">
              <a:round/>
              <a:headEnd/>
              <a:tailEnd/>
            </a:ln>
            <a:scene3d>
              <a:camera prst="legacyPerspectiveBottom"/>
              <a:lightRig rig="legacyFlat3" dir="t"/>
            </a:scene3d>
            <a:sp3d extrusionH="887400" prstMaterial="legacyMatte">
              <a:bevelT w="13500" h="13500" prst="angle"/>
              <a:bevelB w="13500" h="13500" prst="angle"/>
              <a:extrusionClr>
                <a:srgbClr val="FFCC00"/>
              </a:extrusionClr>
            </a:sp3d>
          </p:spPr>
          <p:txBody>
            <a:bodyPr wrap="none" anchor="ctr">
              <a:flatTx/>
            </a:bodyPr>
            <a:lstStyle/>
            <a:p>
              <a:endParaRPr lang="en-US"/>
            </a:p>
          </p:txBody>
        </p:sp>
        <p:sp>
          <p:nvSpPr>
            <p:cNvPr id="18440" name="Oval 4"/>
            <p:cNvSpPr>
              <a:spLocks noChangeArrowheads="1"/>
            </p:cNvSpPr>
            <p:nvPr/>
          </p:nvSpPr>
          <p:spPr bwMode="auto">
            <a:xfrm>
              <a:off x="2064" y="1776"/>
              <a:ext cx="1248" cy="960"/>
            </a:xfrm>
            <a:prstGeom prst="ellipse">
              <a:avLst/>
            </a:prstGeom>
            <a:solidFill>
              <a:srgbClr val="FFCC00"/>
            </a:solidFill>
            <a:ln w="9525">
              <a:round/>
              <a:headEnd/>
              <a:tailEnd/>
            </a:ln>
            <a:scene3d>
              <a:camera prst="legacyPerspectiveBottom"/>
              <a:lightRig rig="legacyFlat3" dir="t"/>
            </a:scene3d>
            <a:sp3d extrusionH="887400" prstMaterial="legacyMatte">
              <a:bevelT w="13500" h="13500" prst="angle"/>
              <a:bevelB w="13500" h="13500" prst="angle"/>
              <a:extrusionClr>
                <a:srgbClr val="FFCC00"/>
              </a:extrusionClr>
            </a:sp3d>
          </p:spPr>
          <p:txBody>
            <a:bodyPr wrap="none" anchor="ctr">
              <a:flatTx/>
            </a:bodyPr>
            <a:lstStyle/>
            <a:p>
              <a:endParaRPr lang="en-US"/>
            </a:p>
          </p:txBody>
        </p:sp>
        <p:sp>
          <p:nvSpPr>
            <p:cNvPr id="18441" name="Line 10"/>
            <p:cNvSpPr>
              <a:spLocks noChangeShapeType="1"/>
            </p:cNvSpPr>
            <p:nvPr/>
          </p:nvSpPr>
          <p:spPr bwMode="auto">
            <a:xfrm flipH="1">
              <a:off x="3312" y="2208"/>
              <a:ext cx="1104"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2" name="Text Box 11"/>
            <p:cNvSpPr txBox="1">
              <a:spLocks noChangeArrowheads="1"/>
            </p:cNvSpPr>
            <p:nvPr/>
          </p:nvSpPr>
          <p:spPr bwMode="auto">
            <a:xfrm>
              <a:off x="3408" y="2352"/>
              <a:ext cx="960" cy="19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a:t>Organic Waste</a:t>
              </a:r>
            </a:p>
          </p:txBody>
        </p:sp>
        <p:sp>
          <p:nvSpPr>
            <p:cNvPr id="18443" name="Text Box 12"/>
            <p:cNvSpPr txBox="1">
              <a:spLocks noChangeArrowheads="1"/>
            </p:cNvSpPr>
            <p:nvPr/>
          </p:nvSpPr>
          <p:spPr bwMode="auto">
            <a:xfrm>
              <a:off x="2112" y="2016"/>
              <a:ext cx="115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b="1"/>
                <a:t>COMPOST PLANT          Joint Venture   WCC-WWR,FMO, Hightide</a:t>
              </a:r>
            </a:p>
          </p:txBody>
        </p:sp>
        <p:sp>
          <p:nvSpPr>
            <p:cNvPr id="18444" name="AutoShape 16"/>
            <p:cNvSpPr>
              <a:spLocks noChangeArrowheads="1"/>
            </p:cNvSpPr>
            <p:nvPr/>
          </p:nvSpPr>
          <p:spPr bwMode="auto">
            <a:xfrm>
              <a:off x="1920" y="3792"/>
              <a:ext cx="1296" cy="114"/>
            </a:xfrm>
            <a:prstGeom prst="leftRightArrow">
              <a:avLst>
                <a:gd name="adj1" fmla="val 14287"/>
                <a:gd name="adj2" fmla="val 180368"/>
              </a:avLst>
            </a:prstGeom>
            <a:solidFill>
              <a:schemeClr val="tx1"/>
            </a:solidFill>
            <a:ln w="28575">
              <a:solidFill>
                <a:schemeClr val="tx1"/>
              </a:solidFill>
              <a:miter lim="800000"/>
              <a:headEnd/>
              <a:tailEnd/>
            </a:ln>
          </p:spPr>
          <p:txBody>
            <a:bodyPr wrap="none" anchor="ctr"/>
            <a:lstStyle/>
            <a:p>
              <a:endParaRPr lang="en-US"/>
            </a:p>
          </p:txBody>
        </p:sp>
        <p:sp>
          <p:nvSpPr>
            <p:cNvPr id="18445" name="Text Box 21"/>
            <p:cNvSpPr txBox="1">
              <a:spLocks noChangeArrowheads="1"/>
            </p:cNvSpPr>
            <p:nvPr/>
          </p:nvSpPr>
          <p:spPr bwMode="auto">
            <a:xfrm>
              <a:off x="2160" y="3600"/>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t>PRIVATE</a:t>
              </a:r>
            </a:p>
          </p:txBody>
        </p:sp>
        <p:sp>
          <p:nvSpPr>
            <p:cNvPr id="18446" name="Line 24"/>
            <p:cNvSpPr>
              <a:spLocks noChangeShapeType="1"/>
            </p:cNvSpPr>
            <p:nvPr/>
          </p:nvSpPr>
          <p:spPr bwMode="auto">
            <a:xfrm flipV="1">
              <a:off x="2448" y="528"/>
              <a:ext cx="48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7" name="Text Box 28"/>
            <p:cNvSpPr txBox="1">
              <a:spLocks noChangeArrowheads="1"/>
            </p:cNvSpPr>
            <p:nvPr/>
          </p:nvSpPr>
          <p:spPr bwMode="auto">
            <a:xfrm>
              <a:off x="3072" y="912"/>
              <a:ext cx="816" cy="198"/>
            </a:xfrm>
            <a:prstGeom prst="rect">
              <a:avLst/>
            </a:prstGeom>
            <a:solidFill>
              <a:srgbClr val="0080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a:solidFill>
                    <a:schemeClr val="bg1"/>
                  </a:solidFill>
                </a:rPr>
                <a:t>Compost</a:t>
              </a:r>
            </a:p>
          </p:txBody>
        </p:sp>
        <p:sp>
          <p:nvSpPr>
            <p:cNvPr id="18448" name="Text Box 29"/>
            <p:cNvSpPr txBox="1">
              <a:spLocks noChangeArrowheads="1"/>
            </p:cNvSpPr>
            <p:nvPr/>
          </p:nvSpPr>
          <p:spPr bwMode="auto">
            <a:xfrm>
              <a:off x="3072" y="432"/>
              <a:ext cx="816" cy="332"/>
            </a:xfrm>
            <a:prstGeom prst="rect">
              <a:avLst/>
            </a:prstGeom>
            <a:solidFill>
              <a:srgbClr val="008000"/>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b="1">
                  <a:solidFill>
                    <a:schemeClr val="bg1"/>
                  </a:solidFill>
                </a:rPr>
                <a:t>CER (carbon credits)</a:t>
              </a:r>
            </a:p>
          </p:txBody>
        </p:sp>
        <p:sp>
          <p:nvSpPr>
            <p:cNvPr id="18449" name="Line 31"/>
            <p:cNvSpPr>
              <a:spLocks noChangeShapeType="1"/>
            </p:cNvSpPr>
            <p:nvPr/>
          </p:nvSpPr>
          <p:spPr bwMode="auto">
            <a:xfrm>
              <a:off x="3888" y="1008"/>
              <a:ext cx="43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0" name="Line 32"/>
            <p:cNvSpPr>
              <a:spLocks noChangeShapeType="1"/>
            </p:cNvSpPr>
            <p:nvPr/>
          </p:nvSpPr>
          <p:spPr bwMode="auto">
            <a:xfrm flipV="1">
              <a:off x="2448" y="480"/>
              <a:ext cx="0" cy="1296"/>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1" name="Line 33"/>
            <p:cNvSpPr>
              <a:spLocks noChangeShapeType="1"/>
            </p:cNvSpPr>
            <p:nvPr/>
          </p:nvSpPr>
          <p:spPr bwMode="auto">
            <a:xfrm flipV="1">
              <a:off x="2832" y="1008"/>
              <a:ext cx="19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2" name="Line 34"/>
            <p:cNvSpPr>
              <a:spLocks noChangeShapeType="1"/>
            </p:cNvSpPr>
            <p:nvPr/>
          </p:nvSpPr>
          <p:spPr bwMode="auto">
            <a:xfrm flipV="1">
              <a:off x="2880" y="1632"/>
              <a:ext cx="0" cy="14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3" name="Line 39"/>
            <p:cNvSpPr>
              <a:spLocks noChangeShapeType="1"/>
            </p:cNvSpPr>
            <p:nvPr/>
          </p:nvSpPr>
          <p:spPr bwMode="auto">
            <a:xfrm>
              <a:off x="3888" y="528"/>
              <a:ext cx="432"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4" name="Text Box 40"/>
            <p:cNvSpPr txBox="1">
              <a:spLocks noChangeArrowheads="1"/>
            </p:cNvSpPr>
            <p:nvPr/>
          </p:nvSpPr>
          <p:spPr bwMode="auto">
            <a:xfrm>
              <a:off x="2112" y="2880"/>
              <a:ext cx="1296" cy="294"/>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Attracted 12 Million Euro Foreign Direct Investment</a:t>
              </a:r>
            </a:p>
          </p:txBody>
        </p:sp>
        <p:sp>
          <p:nvSpPr>
            <p:cNvPr id="18455" name="Oval 43"/>
            <p:cNvSpPr>
              <a:spLocks noChangeArrowheads="1"/>
            </p:cNvSpPr>
            <p:nvPr/>
          </p:nvSpPr>
          <p:spPr bwMode="auto">
            <a:xfrm>
              <a:off x="2496" y="1296"/>
              <a:ext cx="816" cy="336"/>
            </a:xfrm>
            <a:prstGeom prst="ellipse">
              <a:avLst/>
            </a:prstGeom>
            <a:solidFill>
              <a:srgbClr val="FFCC00"/>
            </a:solidFill>
            <a:ln w="9525">
              <a:round/>
              <a:headEnd/>
              <a:tailEnd/>
            </a:ln>
            <a:scene3d>
              <a:camera prst="legacyPerspectiveBottom"/>
              <a:lightRig rig="legacyFlat3" dir="t"/>
            </a:scene3d>
            <a:sp3d extrusionH="887400" prstMaterial="legacyMatte">
              <a:bevelT w="13500" h="13500" prst="angle"/>
              <a:bevelB w="13500" h="13500" prst="angle"/>
              <a:extrusionClr>
                <a:srgbClr val="FFCC00"/>
              </a:extrusionClr>
            </a:sp3d>
          </p:spPr>
          <p:txBody>
            <a:bodyPr wrap="none" anchor="ctr">
              <a:flatTx/>
            </a:bodyPr>
            <a:lstStyle/>
            <a:p>
              <a:endParaRPr lang="en-US"/>
            </a:p>
          </p:txBody>
        </p:sp>
        <p:sp>
          <p:nvSpPr>
            <p:cNvPr id="18456" name="Line 44"/>
            <p:cNvSpPr>
              <a:spLocks noChangeShapeType="1"/>
            </p:cNvSpPr>
            <p:nvPr/>
          </p:nvSpPr>
          <p:spPr bwMode="auto">
            <a:xfrm flipV="1">
              <a:off x="2832" y="1008"/>
              <a:ext cx="0" cy="2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7" name="Text Box 45"/>
            <p:cNvSpPr txBox="1">
              <a:spLocks noChangeArrowheads="1"/>
            </p:cNvSpPr>
            <p:nvPr/>
          </p:nvSpPr>
          <p:spPr bwMode="auto">
            <a:xfrm>
              <a:off x="2544" y="1296"/>
              <a:ext cx="76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b="1"/>
                <a:t>ACI Fertilizer </a:t>
              </a:r>
            </a:p>
          </p:txBody>
        </p:sp>
        <p:sp>
          <p:nvSpPr>
            <p:cNvPr id="18458" name="Text Box 46"/>
            <p:cNvSpPr txBox="1">
              <a:spLocks noChangeArrowheads="1"/>
            </p:cNvSpPr>
            <p:nvPr/>
          </p:nvSpPr>
          <p:spPr bwMode="auto">
            <a:xfrm>
              <a:off x="3504" y="172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200" b="1"/>
                <a:t>Private Waste Collector </a:t>
              </a:r>
            </a:p>
          </p:txBody>
        </p:sp>
      </p:grpSp>
    </p:spTree>
    <p:extLst>
      <p:ext uri="{BB962C8B-B14F-4D97-AF65-F5344CB8AC3E}">
        <p14:creationId xmlns:p14="http://schemas.microsoft.com/office/powerpoint/2010/main" val="940611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5" descr="landfill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38862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2"/>
          <p:cNvSpPr>
            <a:spLocks noChangeArrowheads="1"/>
          </p:cNvSpPr>
          <p:nvPr/>
        </p:nvSpPr>
        <p:spPr bwMode="auto">
          <a:xfrm>
            <a:off x="152400" y="1981200"/>
            <a:ext cx="2057400" cy="457200"/>
          </a:xfrm>
          <a:prstGeom prst="flowChartAlternateProcess">
            <a:avLst/>
          </a:prstGeom>
          <a:solidFill>
            <a:srgbClr val="FFFFFF"/>
          </a:solidFill>
          <a:ln w="9525">
            <a:solidFill>
              <a:srgbClr val="000000"/>
            </a:solidFill>
            <a:miter lim="800000"/>
            <a:headEnd/>
            <a:tailEnd/>
          </a:ln>
        </p:spPr>
        <p:txBody>
          <a:bodyPr/>
          <a:lstStyle/>
          <a:p>
            <a:pPr algn="ctr"/>
            <a:r>
              <a:rPr lang="en-US" sz="1200" dirty="0"/>
              <a:t>Waste Bins Demountable Containers</a:t>
            </a:r>
          </a:p>
        </p:txBody>
      </p:sp>
      <p:grpSp>
        <p:nvGrpSpPr>
          <p:cNvPr id="2" name="Group 52"/>
          <p:cNvGrpSpPr>
            <a:grpSpLocks/>
          </p:cNvGrpSpPr>
          <p:nvPr/>
        </p:nvGrpSpPr>
        <p:grpSpPr bwMode="auto">
          <a:xfrm>
            <a:off x="381000" y="5410200"/>
            <a:ext cx="3200400" cy="1447800"/>
            <a:chOff x="240" y="3408"/>
            <a:chExt cx="2016" cy="912"/>
          </a:xfrm>
        </p:grpSpPr>
        <p:sp>
          <p:nvSpPr>
            <p:cNvPr id="12317" name="Text Box 4"/>
            <p:cNvSpPr txBox="1">
              <a:spLocks noChangeArrowheads="1"/>
            </p:cNvSpPr>
            <p:nvPr/>
          </p:nvSpPr>
          <p:spPr bwMode="auto">
            <a:xfrm>
              <a:off x="432" y="3408"/>
              <a:ext cx="10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CC0000"/>
                  </a:solidFill>
                </a:rPr>
                <a:t>PROBLEMS</a:t>
              </a:r>
            </a:p>
          </p:txBody>
        </p:sp>
        <p:sp>
          <p:nvSpPr>
            <p:cNvPr id="12318" name="Text Box 5"/>
            <p:cNvSpPr txBox="1">
              <a:spLocks noChangeArrowheads="1"/>
            </p:cNvSpPr>
            <p:nvPr/>
          </p:nvSpPr>
          <p:spPr bwMode="auto">
            <a:xfrm>
              <a:off x="240" y="3687"/>
              <a:ext cx="20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en-US" sz="1200" b="1" dirty="0">
                  <a:solidFill>
                    <a:srgbClr val="FF3300"/>
                  </a:solidFill>
                </a:rPr>
                <a:t>Water Pollution</a:t>
              </a:r>
            </a:p>
            <a:p>
              <a:pPr eaLnBrk="1" hangingPunct="1">
                <a:buFont typeface="Wingdings" pitchFamily="2" charset="2"/>
                <a:buChar char="ü"/>
              </a:pPr>
              <a:r>
                <a:rPr lang="en-US" sz="1200" b="1" dirty="0">
                  <a:solidFill>
                    <a:srgbClr val="FF3300"/>
                  </a:solidFill>
                </a:rPr>
                <a:t>Spread of Disease Vectors</a:t>
              </a:r>
            </a:p>
            <a:p>
              <a:pPr eaLnBrk="1" hangingPunct="1">
                <a:buFont typeface="Wingdings" pitchFamily="2" charset="2"/>
                <a:buChar char="ü"/>
              </a:pPr>
              <a:r>
                <a:rPr lang="en-US" sz="1200" b="1" dirty="0">
                  <a:solidFill>
                    <a:srgbClr val="FF3300"/>
                  </a:solidFill>
                </a:rPr>
                <a:t>Green House Gas Emission</a:t>
              </a:r>
            </a:p>
            <a:p>
              <a:pPr eaLnBrk="1" hangingPunct="1">
                <a:buFont typeface="Wingdings" pitchFamily="2" charset="2"/>
                <a:buChar char="ü"/>
              </a:pPr>
              <a:r>
                <a:rPr lang="en-US" sz="1200" b="1" dirty="0">
                  <a:solidFill>
                    <a:srgbClr val="FF3300"/>
                  </a:solidFill>
                </a:rPr>
                <a:t>Odor Pollution</a:t>
              </a:r>
            </a:p>
            <a:p>
              <a:pPr eaLnBrk="1" hangingPunct="1">
                <a:buFont typeface="Wingdings" pitchFamily="2" charset="2"/>
                <a:buChar char="ü"/>
              </a:pPr>
              <a:r>
                <a:rPr lang="en-US" sz="1200" b="1" dirty="0">
                  <a:solidFill>
                    <a:srgbClr val="FF3300"/>
                  </a:solidFill>
                </a:rPr>
                <a:t>More Land Required for Landfill</a:t>
              </a:r>
            </a:p>
          </p:txBody>
        </p:sp>
      </p:grpSp>
      <p:sp>
        <p:nvSpPr>
          <p:cNvPr id="12293" name="AutoShape 6"/>
          <p:cNvSpPr>
            <a:spLocks noChangeArrowheads="1"/>
          </p:cNvSpPr>
          <p:nvPr/>
        </p:nvSpPr>
        <p:spPr bwMode="auto">
          <a:xfrm>
            <a:off x="1371600" y="1143000"/>
            <a:ext cx="1447800" cy="304800"/>
          </a:xfrm>
          <a:prstGeom prst="flowChartAlternateProcess">
            <a:avLst/>
          </a:prstGeom>
          <a:solidFill>
            <a:srgbClr val="FFFF99"/>
          </a:solidFill>
          <a:ln w="9525">
            <a:solidFill>
              <a:srgbClr val="000000"/>
            </a:solidFill>
            <a:miter lim="800000"/>
            <a:headEnd/>
            <a:tailEnd/>
          </a:ln>
        </p:spPr>
        <p:txBody>
          <a:bodyPr/>
          <a:lstStyle/>
          <a:p>
            <a:pPr algn="ctr"/>
            <a:r>
              <a:rPr lang="en-US" sz="1200"/>
              <a:t>Mixed Waste</a:t>
            </a:r>
          </a:p>
        </p:txBody>
      </p:sp>
      <p:sp>
        <p:nvSpPr>
          <p:cNvPr id="12294" name="AutoShape 7"/>
          <p:cNvSpPr>
            <a:spLocks noChangeArrowheads="1"/>
          </p:cNvSpPr>
          <p:nvPr/>
        </p:nvSpPr>
        <p:spPr bwMode="auto">
          <a:xfrm>
            <a:off x="2362200" y="1981200"/>
            <a:ext cx="1447800" cy="457200"/>
          </a:xfrm>
          <a:prstGeom prst="flowChartAlternateProcess">
            <a:avLst/>
          </a:prstGeom>
          <a:solidFill>
            <a:srgbClr val="FFFFFF"/>
          </a:solidFill>
          <a:ln w="9525">
            <a:solidFill>
              <a:srgbClr val="000000"/>
            </a:solidFill>
            <a:miter lim="800000"/>
            <a:headEnd/>
            <a:tailEnd/>
          </a:ln>
        </p:spPr>
        <p:txBody>
          <a:bodyPr/>
          <a:lstStyle/>
          <a:p>
            <a:pPr algn="ctr"/>
            <a:r>
              <a:rPr lang="en-US" sz="1200"/>
              <a:t>Transfer Stations</a:t>
            </a:r>
          </a:p>
        </p:txBody>
      </p:sp>
      <p:sp>
        <p:nvSpPr>
          <p:cNvPr id="12295" name="Line 9"/>
          <p:cNvSpPr>
            <a:spLocks noChangeShapeType="1"/>
          </p:cNvSpPr>
          <p:nvPr/>
        </p:nvSpPr>
        <p:spPr bwMode="auto">
          <a:xfrm>
            <a:off x="990600" y="17526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Line 10"/>
          <p:cNvSpPr>
            <a:spLocks noChangeShapeType="1"/>
          </p:cNvSpPr>
          <p:nvPr/>
        </p:nvSpPr>
        <p:spPr bwMode="auto">
          <a:xfrm>
            <a:off x="3200400" y="17526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11"/>
          <p:cNvSpPr>
            <a:spLocks noChangeShapeType="1"/>
          </p:cNvSpPr>
          <p:nvPr/>
        </p:nvSpPr>
        <p:spPr bwMode="auto">
          <a:xfrm>
            <a:off x="990600" y="17526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12"/>
          <p:cNvSpPr>
            <a:spLocks noChangeShapeType="1"/>
          </p:cNvSpPr>
          <p:nvPr/>
        </p:nvSpPr>
        <p:spPr bwMode="auto">
          <a:xfrm>
            <a:off x="2133600" y="1447800"/>
            <a:ext cx="1588"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Text Box 13"/>
          <p:cNvSpPr txBox="1">
            <a:spLocks noChangeArrowheads="1"/>
          </p:cNvSpPr>
          <p:nvPr/>
        </p:nvSpPr>
        <p:spPr bwMode="auto">
          <a:xfrm>
            <a:off x="-1" y="0"/>
            <a:ext cx="41092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t>Urban Waste: Present </a:t>
            </a:r>
            <a:r>
              <a:rPr lang="en-GB" sz="2000" b="1" dirty="0"/>
              <a:t>Situation</a:t>
            </a:r>
          </a:p>
        </p:txBody>
      </p:sp>
      <p:sp>
        <p:nvSpPr>
          <p:cNvPr id="197668" name="AutoShape 36"/>
          <p:cNvSpPr>
            <a:spLocks noChangeArrowheads="1"/>
          </p:cNvSpPr>
          <p:nvPr/>
        </p:nvSpPr>
        <p:spPr bwMode="auto">
          <a:xfrm>
            <a:off x="914400" y="533400"/>
            <a:ext cx="2286000" cy="457200"/>
          </a:xfrm>
          <a:prstGeom prst="flowChartAlternateProcess">
            <a:avLst/>
          </a:prstGeom>
          <a:solidFill>
            <a:srgbClr val="FFFF00"/>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600" b="1"/>
              <a:t>Source of Waste</a:t>
            </a:r>
          </a:p>
        </p:txBody>
      </p:sp>
      <p:sp>
        <p:nvSpPr>
          <p:cNvPr id="12301" name="AutoShape 42"/>
          <p:cNvSpPr>
            <a:spLocks noChangeArrowheads="1"/>
          </p:cNvSpPr>
          <p:nvPr/>
        </p:nvSpPr>
        <p:spPr bwMode="auto">
          <a:xfrm>
            <a:off x="1447800" y="4648200"/>
            <a:ext cx="1371600" cy="609600"/>
          </a:xfrm>
          <a:prstGeom prst="flowChartAlternateProcess">
            <a:avLst/>
          </a:prstGeom>
          <a:solidFill>
            <a:schemeClr val="bg2">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a:solidFill>
                  <a:schemeClr val="bg1"/>
                </a:solidFill>
              </a:rPr>
              <a:t>Landfill          </a:t>
            </a:r>
          </a:p>
        </p:txBody>
      </p:sp>
      <p:sp>
        <p:nvSpPr>
          <p:cNvPr id="12302" name="AutoShape 43"/>
          <p:cNvSpPr>
            <a:spLocks noChangeArrowheads="1"/>
          </p:cNvSpPr>
          <p:nvPr/>
        </p:nvSpPr>
        <p:spPr bwMode="auto">
          <a:xfrm rot="5400000">
            <a:off x="1676400" y="2590800"/>
            <a:ext cx="914400" cy="609600"/>
          </a:xfrm>
          <a:prstGeom prst="chevron">
            <a:avLst>
              <a:gd name="adj" fmla="val 37500"/>
            </a:avLst>
          </a:prstGeom>
          <a:solidFill>
            <a:schemeClr val="hlink"/>
          </a:solidFill>
          <a:ln w="9525">
            <a:solidFill>
              <a:schemeClr val="accent2"/>
            </a:solidFill>
            <a:miter lim="800000"/>
            <a:headEnd/>
            <a:tailEnd/>
          </a:ln>
        </p:spPr>
        <p:txBody>
          <a:bodyPr/>
          <a:lstStyle/>
          <a:p>
            <a:endParaRPr lang="en-US"/>
          </a:p>
        </p:txBody>
      </p:sp>
      <p:sp>
        <p:nvSpPr>
          <p:cNvPr id="179203" name="Rectangle 3"/>
          <p:cNvSpPr>
            <a:spLocks noChangeArrowheads="1"/>
          </p:cNvSpPr>
          <p:nvPr/>
        </p:nvSpPr>
        <p:spPr bwMode="auto">
          <a:xfrm>
            <a:off x="4038600" y="5383213"/>
            <a:ext cx="5105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b="1" dirty="0">
                <a:solidFill>
                  <a:srgbClr val="FF0000"/>
                </a:solidFill>
                <a:latin typeface="Times New Roman" pitchFamily="18" charset="0"/>
                <a:cs typeface="Arial" charset="0"/>
              </a:rPr>
              <a:t> High</a:t>
            </a:r>
            <a:r>
              <a:rPr lang="en-US" sz="1400" b="1" dirty="0">
                <a:latin typeface="Times New Roman" pitchFamily="18" charset="0"/>
                <a:cs typeface="Arial" charset="0"/>
              </a:rPr>
              <a:t> </a:t>
            </a:r>
            <a:r>
              <a:rPr lang="en-US" sz="1400" b="1" dirty="0">
                <a:solidFill>
                  <a:srgbClr val="006600"/>
                </a:solidFill>
                <a:latin typeface="Times New Roman" pitchFamily="18" charset="0"/>
                <a:cs typeface="Arial" charset="0"/>
              </a:rPr>
              <a:t>organic matter		&gt;&gt;</a:t>
            </a:r>
            <a:r>
              <a:rPr lang="en-US" sz="1400" b="1" u="sng" dirty="0">
                <a:latin typeface="Times New Roman" pitchFamily="18" charset="0"/>
                <a:cs typeface="Arial" charset="0"/>
              </a:rPr>
              <a:t>(more than 70%)</a:t>
            </a:r>
          </a:p>
          <a:p>
            <a:pPr eaLnBrk="0" hangingPunct="0"/>
            <a:r>
              <a:rPr lang="en-US" sz="1400" b="1" dirty="0">
                <a:latin typeface="Times New Roman" pitchFamily="18" charset="0"/>
                <a:cs typeface="Arial" charset="0"/>
              </a:rPr>
              <a:t> </a:t>
            </a:r>
            <a:r>
              <a:rPr lang="en-US" sz="1400" b="1" dirty="0">
                <a:solidFill>
                  <a:srgbClr val="FF0000"/>
                </a:solidFill>
                <a:latin typeface="Times New Roman" pitchFamily="18" charset="0"/>
                <a:cs typeface="Arial" charset="0"/>
              </a:rPr>
              <a:t>High</a:t>
            </a:r>
            <a:r>
              <a:rPr lang="en-US" sz="1400" b="1" dirty="0">
                <a:latin typeface="Times New Roman" pitchFamily="18" charset="0"/>
                <a:cs typeface="Arial" charset="0"/>
              </a:rPr>
              <a:t> </a:t>
            </a:r>
            <a:r>
              <a:rPr lang="en-US" sz="1400" b="1" dirty="0">
                <a:solidFill>
                  <a:srgbClr val="006600"/>
                </a:solidFill>
                <a:latin typeface="Times New Roman" pitchFamily="18" charset="0"/>
                <a:cs typeface="Arial" charset="0"/>
              </a:rPr>
              <a:t>moisture content		&gt;&gt;</a:t>
            </a:r>
            <a:r>
              <a:rPr lang="en-US" sz="1400" b="1" u="sng" dirty="0">
                <a:latin typeface="Times New Roman" pitchFamily="18" charset="0"/>
                <a:cs typeface="Arial" charset="0"/>
              </a:rPr>
              <a:t>(more than 50%)</a:t>
            </a:r>
          </a:p>
          <a:p>
            <a:pPr eaLnBrk="0" hangingPunct="0"/>
            <a:r>
              <a:rPr lang="en-US" sz="1400" b="1" dirty="0">
                <a:latin typeface="Times New Roman" pitchFamily="18" charset="0"/>
                <a:cs typeface="Arial" charset="0"/>
              </a:rPr>
              <a:t> </a:t>
            </a:r>
            <a:r>
              <a:rPr lang="en-US" sz="1400" b="1" dirty="0">
                <a:solidFill>
                  <a:srgbClr val="FF0000"/>
                </a:solidFill>
                <a:latin typeface="Times New Roman" pitchFamily="18" charset="0"/>
                <a:cs typeface="Arial" charset="0"/>
              </a:rPr>
              <a:t>Low</a:t>
            </a:r>
            <a:r>
              <a:rPr lang="en-US" sz="1400" b="1" dirty="0">
                <a:latin typeface="Times New Roman" pitchFamily="18" charset="0"/>
                <a:cs typeface="Arial" charset="0"/>
              </a:rPr>
              <a:t> </a:t>
            </a:r>
            <a:r>
              <a:rPr lang="en-US" sz="1400" b="1" dirty="0">
                <a:solidFill>
                  <a:srgbClr val="006600"/>
                </a:solidFill>
                <a:latin typeface="Times New Roman" pitchFamily="18" charset="0"/>
                <a:cs typeface="Arial" charset="0"/>
              </a:rPr>
              <a:t>calorific value		&gt;&gt;</a:t>
            </a:r>
            <a:r>
              <a:rPr lang="en-US" sz="1400" b="1" u="sng" dirty="0">
                <a:latin typeface="Times New Roman" pitchFamily="18" charset="0"/>
                <a:cs typeface="Arial" charset="0"/>
              </a:rPr>
              <a:t>(less than 1000 Kcal/Kg)</a:t>
            </a:r>
          </a:p>
          <a:p>
            <a:pPr eaLnBrk="0" hangingPunct="0"/>
            <a:r>
              <a:rPr lang="en-US" sz="1400" b="1" dirty="0">
                <a:latin typeface="Times New Roman" pitchFamily="18" charset="0"/>
                <a:cs typeface="Arial" charset="0"/>
              </a:rPr>
              <a:t> </a:t>
            </a:r>
          </a:p>
        </p:txBody>
      </p:sp>
      <p:sp>
        <p:nvSpPr>
          <p:cNvPr id="12304" name="Text Box 51"/>
          <p:cNvSpPr txBox="1">
            <a:spLocks noChangeArrowheads="1"/>
          </p:cNvSpPr>
          <p:nvPr/>
        </p:nvSpPr>
        <p:spPr bwMode="auto">
          <a:xfrm>
            <a:off x="3962400" y="6340475"/>
            <a:ext cx="518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a:t>Waste Collection Efficiency (urban areas) : 50% (Average)</a:t>
            </a:r>
          </a:p>
        </p:txBody>
      </p:sp>
      <p:grpSp>
        <p:nvGrpSpPr>
          <p:cNvPr id="3" name="Group 86"/>
          <p:cNvGrpSpPr>
            <a:grpSpLocks/>
          </p:cNvGrpSpPr>
          <p:nvPr/>
        </p:nvGrpSpPr>
        <p:grpSpPr bwMode="auto">
          <a:xfrm>
            <a:off x="4109265" y="198437"/>
            <a:ext cx="4853306" cy="5211763"/>
            <a:chOff x="2592" y="0"/>
            <a:chExt cx="3168" cy="3360"/>
          </a:xfrm>
        </p:grpSpPr>
        <p:sp>
          <p:nvSpPr>
            <p:cNvPr id="12306" name="Rectangle 85"/>
            <p:cNvSpPr>
              <a:spLocks noChangeArrowheads="1"/>
            </p:cNvSpPr>
            <p:nvPr/>
          </p:nvSpPr>
          <p:spPr bwMode="auto">
            <a:xfrm>
              <a:off x="2592" y="0"/>
              <a:ext cx="3168" cy="33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2307"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 y="1440"/>
              <a:ext cx="1344"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1440"/>
              <a:ext cx="1392"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336"/>
              <a:ext cx="1392"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336"/>
              <a:ext cx="1440"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79"/>
            <p:cNvSpPr>
              <a:spLocks noChangeArrowheads="1"/>
            </p:cNvSpPr>
            <p:nvPr/>
          </p:nvSpPr>
          <p:spPr bwMode="auto">
            <a:xfrm>
              <a:off x="2784" y="2256"/>
              <a:ext cx="1392" cy="192"/>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Plastic Waste</a:t>
              </a:r>
            </a:p>
          </p:txBody>
        </p:sp>
        <p:sp>
          <p:nvSpPr>
            <p:cNvPr id="12312" name="Rectangle 80"/>
            <p:cNvSpPr>
              <a:spLocks noChangeArrowheads="1"/>
            </p:cNvSpPr>
            <p:nvPr/>
          </p:nvSpPr>
          <p:spPr bwMode="auto">
            <a:xfrm>
              <a:off x="4272" y="2256"/>
              <a:ext cx="1152" cy="192"/>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Bio-medical Waste</a:t>
              </a:r>
            </a:p>
          </p:txBody>
        </p:sp>
        <p:sp>
          <p:nvSpPr>
            <p:cNvPr id="12313" name="Rectangle 81"/>
            <p:cNvSpPr>
              <a:spLocks noChangeArrowheads="1"/>
            </p:cNvSpPr>
            <p:nvPr/>
          </p:nvSpPr>
          <p:spPr bwMode="auto">
            <a:xfrm>
              <a:off x="4272" y="1200"/>
              <a:ext cx="1392" cy="192"/>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chemeClr val="bg1"/>
                  </a:solidFill>
                </a:rPr>
                <a:t>E-Waste</a:t>
              </a:r>
            </a:p>
          </p:txBody>
        </p:sp>
        <p:sp>
          <p:nvSpPr>
            <p:cNvPr id="12314" name="Rectangle 82"/>
            <p:cNvSpPr>
              <a:spLocks noChangeArrowheads="1"/>
            </p:cNvSpPr>
            <p:nvPr/>
          </p:nvSpPr>
          <p:spPr bwMode="auto">
            <a:xfrm>
              <a:off x="2776" y="1200"/>
              <a:ext cx="1392" cy="192"/>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solidFill>
                    <a:schemeClr val="bg1"/>
                  </a:solidFill>
                </a:rPr>
                <a:t>Used Lead Acid Battery</a:t>
              </a:r>
            </a:p>
          </p:txBody>
        </p:sp>
        <p:sp>
          <p:nvSpPr>
            <p:cNvPr id="12315" name="Text Box 83"/>
            <p:cNvSpPr txBox="1">
              <a:spLocks noChangeArrowheads="1"/>
            </p:cNvSpPr>
            <p:nvPr/>
          </p:nvSpPr>
          <p:spPr bwMode="auto">
            <a:xfrm>
              <a:off x="2688" y="0"/>
              <a:ext cx="3072" cy="20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500" b="1">
                  <a:solidFill>
                    <a:schemeClr val="bg1"/>
                  </a:solidFill>
                </a:rPr>
                <a:t>New Types of Waste Emerging </a:t>
              </a:r>
              <a:r>
                <a:rPr lang="en-US" sz="1500" b="1">
                  <a:solidFill>
                    <a:srgbClr val="FF9900"/>
                  </a:solidFill>
                </a:rPr>
                <a:t>in the Waste Stream</a:t>
              </a:r>
            </a:p>
          </p:txBody>
        </p:sp>
        <p:sp>
          <p:nvSpPr>
            <p:cNvPr id="12316" name="Text Box 84"/>
            <p:cNvSpPr txBox="1">
              <a:spLocks noChangeArrowheads="1"/>
            </p:cNvSpPr>
            <p:nvPr/>
          </p:nvSpPr>
          <p:spPr bwMode="auto">
            <a:xfrm>
              <a:off x="2688" y="2448"/>
              <a:ext cx="292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t>Rapidly changing consumption patterns are generating significantly increasing proportions of toxic chemicals in industrial waste, hazardous hospital waste, large quantities of electronic waste is a growing concern for Bangladesh</a:t>
              </a:r>
            </a:p>
          </p:txBody>
        </p:sp>
      </p:grpSp>
    </p:spTree>
    <p:extLst>
      <p:ext uri="{BB962C8B-B14F-4D97-AF65-F5344CB8AC3E}">
        <p14:creationId xmlns:p14="http://schemas.microsoft.com/office/powerpoint/2010/main" val="286501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dissolve">
                                      <p:cBhvr>
                                        <p:cTn id="7" dur="500"/>
                                        <p:tgtEl>
                                          <p:spTgt spid="179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009999">
                  <a:alpha val="49001"/>
                </a:srgbClr>
              </a:gs>
              <a:gs pos="100000">
                <a:srgbClr val="FFFFFF">
                  <a:alpha val="49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Text Box 3"/>
          <p:cNvSpPr txBox="1">
            <a:spLocks noChangeArrowheads="1"/>
          </p:cNvSpPr>
          <p:nvPr/>
        </p:nvSpPr>
        <p:spPr bwMode="auto">
          <a:xfrm>
            <a:off x="1371600" y="0"/>
            <a:ext cx="7086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400" b="1">
                <a:solidFill>
                  <a:schemeClr val="bg1"/>
                </a:solidFill>
              </a:rPr>
              <a:t>PROBLEMS </a:t>
            </a:r>
            <a:r>
              <a:rPr lang="en-US" sz="2400" b="1">
                <a:solidFill>
                  <a:srgbClr val="FF9900"/>
                </a:solidFill>
              </a:rPr>
              <a:t>FROM PRESENT PRACTICE</a:t>
            </a:r>
          </a:p>
        </p:txBody>
      </p:sp>
      <p:grpSp>
        <p:nvGrpSpPr>
          <p:cNvPr id="6148" name="Group 4"/>
          <p:cNvGrpSpPr>
            <a:grpSpLocks/>
          </p:cNvGrpSpPr>
          <p:nvPr/>
        </p:nvGrpSpPr>
        <p:grpSpPr bwMode="auto">
          <a:xfrm>
            <a:off x="6324600" y="3581400"/>
            <a:ext cx="2638425" cy="1220788"/>
            <a:chOff x="3984" y="1872"/>
            <a:chExt cx="1662" cy="769"/>
          </a:xfrm>
        </p:grpSpPr>
        <p:sp>
          <p:nvSpPr>
            <p:cNvPr id="6159" name="AutoShape 5"/>
            <p:cNvSpPr>
              <a:spLocks noChangeArrowheads="1"/>
            </p:cNvSpPr>
            <p:nvPr/>
          </p:nvSpPr>
          <p:spPr bwMode="auto">
            <a:xfrm>
              <a:off x="3984" y="2016"/>
              <a:ext cx="336"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6160" name="Text Box 6"/>
            <p:cNvSpPr txBox="1">
              <a:spLocks noChangeArrowheads="1"/>
            </p:cNvSpPr>
            <p:nvPr/>
          </p:nvSpPr>
          <p:spPr bwMode="auto">
            <a:xfrm>
              <a:off x="4416" y="1872"/>
              <a:ext cx="1230" cy="76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a:solidFill>
                    <a:schemeClr val="bg1"/>
                  </a:solidFill>
                </a:rPr>
                <a:t>LEACHATE</a:t>
              </a:r>
              <a:endParaRPr lang="en-US" sz="2000" b="1"/>
            </a:p>
            <a:p>
              <a:r>
                <a:rPr lang="en-US" b="1" i="1"/>
                <a:t>Polluting Ground</a:t>
              </a:r>
            </a:p>
            <a:p>
              <a:r>
                <a:rPr lang="en-US" b="1" i="1"/>
                <a:t>&amp; Surface Water</a:t>
              </a:r>
              <a:endParaRPr lang="en-US">
                <a:latin typeface="Times New Roman" pitchFamily="18" charset="0"/>
              </a:endParaRPr>
            </a:p>
          </p:txBody>
        </p:sp>
      </p:grpSp>
      <p:grpSp>
        <p:nvGrpSpPr>
          <p:cNvPr id="6149" name="Group 7"/>
          <p:cNvGrpSpPr>
            <a:grpSpLocks/>
          </p:cNvGrpSpPr>
          <p:nvPr/>
        </p:nvGrpSpPr>
        <p:grpSpPr bwMode="auto">
          <a:xfrm>
            <a:off x="3429000" y="1219200"/>
            <a:ext cx="2470150" cy="1752600"/>
            <a:chOff x="2160" y="384"/>
            <a:chExt cx="1556" cy="1104"/>
          </a:xfrm>
        </p:grpSpPr>
        <p:sp>
          <p:nvSpPr>
            <p:cNvPr id="6157" name="AutoShape 8"/>
            <p:cNvSpPr>
              <a:spLocks noChangeArrowheads="1"/>
            </p:cNvSpPr>
            <p:nvPr/>
          </p:nvSpPr>
          <p:spPr bwMode="auto">
            <a:xfrm rot="-5229628">
              <a:off x="2736" y="1104"/>
              <a:ext cx="336"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6158" name="Text Box 9"/>
            <p:cNvSpPr txBox="1">
              <a:spLocks noChangeArrowheads="1"/>
            </p:cNvSpPr>
            <p:nvPr/>
          </p:nvSpPr>
          <p:spPr bwMode="auto">
            <a:xfrm>
              <a:off x="2160" y="384"/>
              <a:ext cx="1556" cy="6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solidFill>
                    <a:schemeClr val="bg1"/>
                  </a:solidFill>
                </a:rPr>
                <a:t>VERMINS</a:t>
              </a:r>
              <a:endParaRPr lang="en-US" sz="2000" b="1"/>
            </a:p>
            <a:p>
              <a:pPr algn="ctr"/>
              <a:r>
                <a:rPr lang="en-US" b="1" i="1"/>
                <a:t>Spreading more than</a:t>
              </a:r>
            </a:p>
            <a:p>
              <a:pPr algn="ctr"/>
              <a:r>
                <a:rPr lang="en-US" sz="2800" b="1" i="1"/>
                <a:t> 40</a:t>
              </a:r>
              <a:r>
                <a:rPr lang="en-US" b="1" i="1"/>
                <a:t> Diseases</a:t>
              </a:r>
              <a:endParaRPr lang="en-US" sz="2400" i="1">
                <a:latin typeface="Times New Roman" pitchFamily="18" charset="0"/>
              </a:endParaRPr>
            </a:p>
          </p:txBody>
        </p:sp>
      </p:grpSp>
      <p:grpSp>
        <p:nvGrpSpPr>
          <p:cNvPr id="6150" name="Group 10"/>
          <p:cNvGrpSpPr>
            <a:grpSpLocks/>
          </p:cNvGrpSpPr>
          <p:nvPr/>
        </p:nvGrpSpPr>
        <p:grpSpPr bwMode="auto">
          <a:xfrm>
            <a:off x="381000" y="3733800"/>
            <a:ext cx="2667000" cy="1190625"/>
            <a:chOff x="240" y="1968"/>
            <a:chExt cx="1680" cy="750"/>
          </a:xfrm>
        </p:grpSpPr>
        <p:sp>
          <p:nvSpPr>
            <p:cNvPr id="6155" name="AutoShape 11"/>
            <p:cNvSpPr>
              <a:spLocks noChangeArrowheads="1"/>
            </p:cNvSpPr>
            <p:nvPr/>
          </p:nvSpPr>
          <p:spPr bwMode="auto">
            <a:xfrm rot="-10639146">
              <a:off x="1584" y="2064"/>
              <a:ext cx="336"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6156" name="Text Box 12"/>
            <p:cNvSpPr txBox="1">
              <a:spLocks noChangeArrowheads="1"/>
            </p:cNvSpPr>
            <p:nvPr/>
          </p:nvSpPr>
          <p:spPr bwMode="auto">
            <a:xfrm>
              <a:off x="240" y="1968"/>
              <a:ext cx="1248" cy="7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chemeClr val="bg1"/>
                  </a:solidFill>
                </a:rPr>
                <a:t>METHANE GAS</a:t>
              </a:r>
              <a:endParaRPr lang="en-US" b="1"/>
            </a:p>
            <a:p>
              <a:r>
                <a:rPr lang="en-US" b="1" i="1"/>
                <a:t>Bad Odor &amp;</a:t>
              </a:r>
            </a:p>
            <a:p>
              <a:r>
                <a:rPr lang="en-US" b="1" i="1"/>
                <a:t>Green House</a:t>
              </a:r>
            </a:p>
            <a:p>
              <a:r>
                <a:rPr lang="en-US" b="1" i="1"/>
                <a:t>gas</a:t>
              </a:r>
            </a:p>
          </p:txBody>
        </p:sp>
      </p:grpSp>
      <p:sp>
        <p:nvSpPr>
          <p:cNvPr id="6151" name="Text Box 15"/>
          <p:cNvSpPr txBox="1">
            <a:spLocks noChangeArrowheads="1"/>
          </p:cNvSpPr>
          <p:nvPr/>
        </p:nvSpPr>
        <p:spPr bwMode="auto">
          <a:xfrm>
            <a:off x="609600" y="6340475"/>
            <a:ext cx="815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i="1"/>
              <a:t>Open dumping practiced in most of the cities and towns, which is the cheapest and easiest solution for them...</a:t>
            </a:r>
            <a:endParaRPr lang="en-US" sz="1400" b="1" i="1">
              <a:latin typeface="Times New Roman" pitchFamily="18" charset="0"/>
            </a:endParaRPr>
          </a:p>
        </p:txBody>
      </p:sp>
      <p:sp>
        <p:nvSpPr>
          <p:cNvPr id="6152" name="Rectangle 18"/>
          <p:cNvSpPr>
            <a:spLocks noChangeArrowheads="1"/>
          </p:cNvSpPr>
          <p:nvPr/>
        </p:nvSpPr>
        <p:spPr bwMode="auto">
          <a:xfrm>
            <a:off x="762000" y="5334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Solid Waste Management is based on end-of-pipe solution which is only focused on collection, transportation and final disposal…</a:t>
            </a:r>
          </a:p>
        </p:txBody>
      </p:sp>
      <p:pic>
        <p:nvPicPr>
          <p:cNvPr id="615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28194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1" descr="wast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8194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16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3"/>
          <p:cNvSpPr txBox="1">
            <a:spLocks noChangeArrowheads="1"/>
          </p:cNvSpPr>
          <p:nvPr/>
        </p:nvSpPr>
        <p:spPr bwMode="auto">
          <a:xfrm>
            <a:off x="152400" y="3429000"/>
            <a:ext cx="838200" cy="3460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Waste</a:t>
            </a:r>
          </a:p>
        </p:txBody>
      </p:sp>
      <p:sp>
        <p:nvSpPr>
          <p:cNvPr id="9219" name="AutoShape 54"/>
          <p:cNvSpPr>
            <a:spLocks noChangeArrowheads="1"/>
          </p:cNvSpPr>
          <p:nvPr/>
        </p:nvSpPr>
        <p:spPr bwMode="auto">
          <a:xfrm>
            <a:off x="1066800" y="3276600"/>
            <a:ext cx="381000" cy="638175"/>
          </a:xfrm>
          <a:custGeom>
            <a:avLst/>
            <a:gdLst>
              <a:gd name="T0" fmla="*/ 84460098 w 21600"/>
              <a:gd name="T1" fmla="*/ 0 h 21600"/>
              <a:gd name="T2" fmla="*/ 0 w 21600"/>
              <a:gd name="T3" fmla="*/ 278536797 h 21600"/>
              <a:gd name="T4" fmla="*/ 84460098 w 21600"/>
              <a:gd name="T5" fmla="*/ 557072707 h 21600"/>
              <a:gd name="T6" fmla="*/ 118540671 w 21600"/>
              <a:gd name="T7" fmla="*/ 278536797 h 21600"/>
              <a:gd name="T8" fmla="*/ 17694720 60000 65536"/>
              <a:gd name="T9" fmla="*/ 11796480 60000 65536"/>
              <a:gd name="T10" fmla="*/ 5898240 60000 65536"/>
              <a:gd name="T11" fmla="*/ 0 60000 65536"/>
              <a:gd name="T12" fmla="*/ 3375 w 21600"/>
              <a:gd name="T13" fmla="*/ 3493 h 21600"/>
              <a:gd name="T14" fmla="*/ 17398 w 21600"/>
              <a:gd name="T15" fmla="*/ 18107 h 21600"/>
            </a:gdLst>
            <a:ahLst/>
            <a:cxnLst>
              <a:cxn ang="T8">
                <a:pos x="T0" y="T1"/>
              </a:cxn>
              <a:cxn ang="T9">
                <a:pos x="T2" y="T3"/>
              </a:cxn>
              <a:cxn ang="T10">
                <a:pos x="T4" y="T5"/>
              </a:cxn>
              <a:cxn ang="T11">
                <a:pos x="T6" y="T7"/>
              </a:cxn>
            </a:cxnLst>
            <a:rect l="T12" t="T13" r="T14" b="T15"/>
            <a:pathLst>
              <a:path w="21600" h="21600">
                <a:moveTo>
                  <a:pt x="15390" y="0"/>
                </a:moveTo>
                <a:lnTo>
                  <a:pt x="15390" y="3493"/>
                </a:lnTo>
                <a:lnTo>
                  <a:pt x="3375" y="3493"/>
                </a:lnTo>
                <a:lnTo>
                  <a:pt x="3375" y="18107"/>
                </a:lnTo>
                <a:lnTo>
                  <a:pt x="15390" y="18107"/>
                </a:lnTo>
                <a:lnTo>
                  <a:pt x="15390" y="21600"/>
                </a:lnTo>
                <a:lnTo>
                  <a:pt x="21600" y="10800"/>
                </a:lnTo>
                <a:lnTo>
                  <a:pt x="15390" y="0"/>
                </a:lnTo>
                <a:close/>
              </a:path>
              <a:path w="21600" h="21600">
                <a:moveTo>
                  <a:pt x="1350" y="3493"/>
                </a:moveTo>
                <a:lnTo>
                  <a:pt x="1350" y="18107"/>
                </a:lnTo>
                <a:lnTo>
                  <a:pt x="2700" y="18107"/>
                </a:lnTo>
                <a:lnTo>
                  <a:pt x="2700" y="3493"/>
                </a:lnTo>
                <a:lnTo>
                  <a:pt x="1350" y="3493"/>
                </a:lnTo>
                <a:close/>
              </a:path>
              <a:path w="21600" h="21600">
                <a:moveTo>
                  <a:pt x="0" y="3493"/>
                </a:moveTo>
                <a:lnTo>
                  <a:pt x="0" y="18107"/>
                </a:lnTo>
                <a:lnTo>
                  <a:pt x="675" y="18107"/>
                </a:lnTo>
                <a:lnTo>
                  <a:pt x="675" y="3493"/>
                </a:lnTo>
                <a:lnTo>
                  <a:pt x="0" y="3493"/>
                </a:lnTo>
                <a:close/>
              </a:path>
            </a:pathLst>
          </a:custGeom>
          <a:solidFill>
            <a:srgbClr val="808080"/>
          </a:solidFill>
          <a:ln w="9525">
            <a:solidFill>
              <a:schemeClr val="tx1"/>
            </a:solidFill>
            <a:miter lim="800000"/>
            <a:headEnd/>
            <a:tailEnd/>
          </a:ln>
        </p:spPr>
        <p:txBody>
          <a:bodyPr wrap="none" anchor="ctr"/>
          <a:lstStyle/>
          <a:p>
            <a:endParaRPr lang="en-US"/>
          </a:p>
        </p:txBody>
      </p:sp>
      <p:sp>
        <p:nvSpPr>
          <p:cNvPr id="9220" name="Text Box 55"/>
          <p:cNvSpPr txBox="1">
            <a:spLocks noChangeArrowheads="1"/>
          </p:cNvSpPr>
          <p:nvPr/>
        </p:nvSpPr>
        <p:spPr bwMode="auto">
          <a:xfrm>
            <a:off x="1447800" y="3124200"/>
            <a:ext cx="1295400" cy="7397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City Authorities Collecting</a:t>
            </a:r>
            <a:endParaRPr lang="en-US" sz="1400"/>
          </a:p>
        </p:txBody>
      </p:sp>
      <p:sp>
        <p:nvSpPr>
          <p:cNvPr id="9221" name="Text Box 57"/>
          <p:cNvSpPr txBox="1">
            <a:spLocks noChangeArrowheads="1"/>
          </p:cNvSpPr>
          <p:nvPr/>
        </p:nvSpPr>
        <p:spPr bwMode="auto">
          <a:xfrm>
            <a:off x="1066800" y="5713413"/>
            <a:ext cx="7848600" cy="733425"/>
          </a:xfrm>
          <a:prstGeom prst="rect">
            <a:avLst/>
          </a:prstGeom>
          <a:solidFill>
            <a:srgbClr val="FFCC00">
              <a:alpha val="6196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The project is  recycling organic vegetable waste and instead of </a:t>
            </a:r>
          </a:p>
          <a:p>
            <a:pPr eaLnBrk="1" hangingPunct="1"/>
            <a:r>
              <a:rPr lang="en-US" sz="1600" b="1"/>
              <a:t>disposing in landfill, it is converted Into compost.</a:t>
            </a:r>
            <a:r>
              <a:rPr lang="en-US" sz="1000" b="1"/>
              <a:t> </a:t>
            </a:r>
          </a:p>
          <a:p>
            <a:pPr eaLnBrk="1" hangingPunct="1"/>
            <a:endParaRPr lang="en-US" sz="1000" b="1"/>
          </a:p>
        </p:txBody>
      </p:sp>
      <p:sp>
        <p:nvSpPr>
          <p:cNvPr id="9222" name="Text Box 58"/>
          <p:cNvSpPr txBox="1">
            <a:spLocks noChangeArrowheads="1"/>
          </p:cNvSpPr>
          <p:nvPr/>
        </p:nvSpPr>
        <p:spPr bwMode="auto">
          <a:xfrm>
            <a:off x="685800" y="0"/>
            <a:ext cx="8153400" cy="5334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chemeClr val="bg1"/>
                </a:solidFill>
              </a:rPr>
              <a:t>Decentralized Approach of Composting </a:t>
            </a:r>
            <a:r>
              <a:rPr lang="en-US" sz="2000" b="1">
                <a:solidFill>
                  <a:srgbClr val="FF9900"/>
                </a:solidFill>
              </a:rPr>
              <a:t>Using Carbon Credits</a:t>
            </a:r>
            <a:endParaRPr lang="en-US" sz="2000">
              <a:solidFill>
                <a:srgbClr val="FF9900"/>
              </a:solidFill>
            </a:endParaRPr>
          </a:p>
        </p:txBody>
      </p:sp>
      <p:sp>
        <p:nvSpPr>
          <p:cNvPr id="9223" name="Rectangle 59"/>
          <p:cNvSpPr>
            <a:spLocks noChangeArrowheads="1"/>
          </p:cNvSpPr>
          <p:nvPr/>
        </p:nvSpPr>
        <p:spPr bwMode="auto">
          <a:xfrm>
            <a:off x="3124200" y="2422525"/>
            <a:ext cx="2895600" cy="22098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9224" name="Picture 60" descr="DSC00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77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61"/>
          <p:cNvSpPr txBox="1">
            <a:spLocks noChangeArrowheads="1"/>
          </p:cNvSpPr>
          <p:nvPr/>
        </p:nvSpPr>
        <p:spPr bwMode="auto">
          <a:xfrm>
            <a:off x="3352800" y="1447800"/>
            <a:ext cx="2362200" cy="3667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Baseline Situation</a:t>
            </a:r>
          </a:p>
        </p:txBody>
      </p:sp>
      <p:sp>
        <p:nvSpPr>
          <p:cNvPr id="9226" name="Text Box 62"/>
          <p:cNvSpPr txBox="1">
            <a:spLocks noChangeArrowheads="1"/>
          </p:cNvSpPr>
          <p:nvPr/>
        </p:nvSpPr>
        <p:spPr bwMode="auto">
          <a:xfrm>
            <a:off x="3200400" y="4600575"/>
            <a:ext cx="264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Existing Practice:  land filling of waste</a:t>
            </a:r>
          </a:p>
        </p:txBody>
      </p:sp>
      <p:sp>
        <p:nvSpPr>
          <p:cNvPr id="9227" name="AutoShape 63"/>
          <p:cNvSpPr>
            <a:spLocks noChangeArrowheads="1"/>
          </p:cNvSpPr>
          <p:nvPr/>
        </p:nvSpPr>
        <p:spPr bwMode="auto">
          <a:xfrm>
            <a:off x="4495800" y="2193925"/>
            <a:ext cx="217488" cy="811213"/>
          </a:xfrm>
          <a:prstGeom prst="upArrow">
            <a:avLst>
              <a:gd name="adj1" fmla="val 50000"/>
              <a:gd name="adj2" fmla="val 93248"/>
            </a:avLst>
          </a:prstGeom>
          <a:solidFill>
            <a:srgbClr val="FFFF00"/>
          </a:solidFill>
          <a:ln w="9525">
            <a:solidFill>
              <a:schemeClr val="tx1"/>
            </a:solidFill>
            <a:miter lim="800000"/>
            <a:headEnd/>
            <a:tailEnd/>
          </a:ln>
        </p:spPr>
        <p:txBody>
          <a:bodyPr wrap="none" anchor="ctr"/>
          <a:lstStyle/>
          <a:p>
            <a:pPr algn="ctr"/>
            <a:endParaRPr lang="en-GB">
              <a:solidFill>
                <a:schemeClr val="accent2"/>
              </a:solidFill>
            </a:endParaRPr>
          </a:p>
        </p:txBody>
      </p:sp>
      <p:sp>
        <p:nvSpPr>
          <p:cNvPr id="9228" name="AutoShape 64"/>
          <p:cNvSpPr>
            <a:spLocks noChangeArrowheads="1"/>
          </p:cNvSpPr>
          <p:nvPr/>
        </p:nvSpPr>
        <p:spPr bwMode="auto">
          <a:xfrm rot="-1745508">
            <a:off x="3581400" y="2193925"/>
            <a:ext cx="187325" cy="855663"/>
          </a:xfrm>
          <a:prstGeom prst="upArrow">
            <a:avLst>
              <a:gd name="adj1" fmla="val 50000"/>
              <a:gd name="adj2" fmla="val 114195"/>
            </a:avLst>
          </a:prstGeom>
          <a:solidFill>
            <a:srgbClr val="FFFF00"/>
          </a:solidFill>
          <a:ln w="9525">
            <a:solidFill>
              <a:schemeClr val="tx1"/>
            </a:solidFill>
            <a:miter lim="800000"/>
            <a:headEnd/>
            <a:tailEnd/>
          </a:ln>
        </p:spPr>
        <p:txBody>
          <a:bodyPr wrap="none" anchor="ctr"/>
          <a:lstStyle/>
          <a:p>
            <a:pPr algn="ctr"/>
            <a:endParaRPr lang="en-GB">
              <a:solidFill>
                <a:schemeClr val="accent2"/>
              </a:solidFill>
            </a:endParaRPr>
          </a:p>
        </p:txBody>
      </p:sp>
      <p:sp>
        <p:nvSpPr>
          <p:cNvPr id="9229" name="AutoShape 65"/>
          <p:cNvSpPr>
            <a:spLocks noChangeArrowheads="1"/>
          </p:cNvSpPr>
          <p:nvPr/>
        </p:nvSpPr>
        <p:spPr bwMode="auto">
          <a:xfrm rot="1427277">
            <a:off x="5410200" y="2193925"/>
            <a:ext cx="188913" cy="842963"/>
          </a:xfrm>
          <a:prstGeom prst="upArrow">
            <a:avLst>
              <a:gd name="adj1" fmla="val 50000"/>
              <a:gd name="adj2" fmla="val 111554"/>
            </a:avLst>
          </a:prstGeom>
          <a:solidFill>
            <a:srgbClr val="FFFF00"/>
          </a:solidFill>
          <a:ln w="9525">
            <a:solidFill>
              <a:schemeClr val="tx1"/>
            </a:solidFill>
            <a:miter lim="800000"/>
            <a:headEnd/>
            <a:tailEnd/>
          </a:ln>
        </p:spPr>
        <p:txBody>
          <a:bodyPr wrap="none" anchor="ctr"/>
          <a:lstStyle/>
          <a:p>
            <a:pPr algn="ctr"/>
            <a:endParaRPr lang="en-GB">
              <a:solidFill>
                <a:schemeClr val="accent2"/>
              </a:solidFill>
            </a:endParaRPr>
          </a:p>
        </p:txBody>
      </p:sp>
      <p:sp>
        <p:nvSpPr>
          <p:cNvPr id="9230" name="AutoShape 66"/>
          <p:cNvSpPr>
            <a:spLocks noChangeArrowheads="1"/>
          </p:cNvSpPr>
          <p:nvPr/>
        </p:nvSpPr>
        <p:spPr bwMode="auto">
          <a:xfrm>
            <a:off x="2743200" y="3200400"/>
            <a:ext cx="381000" cy="638175"/>
          </a:xfrm>
          <a:custGeom>
            <a:avLst/>
            <a:gdLst>
              <a:gd name="T0" fmla="*/ 84460098 w 21600"/>
              <a:gd name="T1" fmla="*/ 0 h 21600"/>
              <a:gd name="T2" fmla="*/ 0 w 21600"/>
              <a:gd name="T3" fmla="*/ 278536797 h 21600"/>
              <a:gd name="T4" fmla="*/ 84460098 w 21600"/>
              <a:gd name="T5" fmla="*/ 557072707 h 21600"/>
              <a:gd name="T6" fmla="*/ 118540671 w 21600"/>
              <a:gd name="T7" fmla="*/ 278536797 h 21600"/>
              <a:gd name="T8" fmla="*/ 17694720 60000 65536"/>
              <a:gd name="T9" fmla="*/ 11796480 60000 65536"/>
              <a:gd name="T10" fmla="*/ 5898240 60000 65536"/>
              <a:gd name="T11" fmla="*/ 0 60000 65536"/>
              <a:gd name="T12" fmla="*/ 3375 w 21600"/>
              <a:gd name="T13" fmla="*/ 3493 h 21600"/>
              <a:gd name="T14" fmla="*/ 17398 w 21600"/>
              <a:gd name="T15" fmla="*/ 18107 h 21600"/>
            </a:gdLst>
            <a:ahLst/>
            <a:cxnLst>
              <a:cxn ang="T8">
                <a:pos x="T0" y="T1"/>
              </a:cxn>
              <a:cxn ang="T9">
                <a:pos x="T2" y="T3"/>
              </a:cxn>
              <a:cxn ang="T10">
                <a:pos x="T4" y="T5"/>
              </a:cxn>
              <a:cxn ang="T11">
                <a:pos x="T6" y="T7"/>
              </a:cxn>
            </a:cxnLst>
            <a:rect l="T12" t="T13" r="T14" b="T15"/>
            <a:pathLst>
              <a:path w="21600" h="21600">
                <a:moveTo>
                  <a:pt x="15390" y="0"/>
                </a:moveTo>
                <a:lnTo>
                  <a:pt x="15390" y="3493"/>
                </a:lnTo>
                <a:lnTo>
                  <a:pt x="3375" y="3493"/>
                </a:lnTo>
                <a:lnTo>
                  <a:pt x="3375" y="18107"/>
                </a:lnTo>
                <a:lnTo>
                  <a:pt x="15390" y="18107"/>
                </a:lnTo>
                <a:lnTo>
                  <a:pt x="15390" y="21600"/>
                </a:lnTo>
                <a:lnTo>
                  <a:pt x="21600" y="10800"/>
                </a:lnTo>
                <a:lnTo>
                  <a:pt x="15390" y="0"/>
                </a:lnTo>
                <a:close/>
              </a:path>
              <a:path w="21600" h="21600">
                <a:moveTo>
                  <a:pt x="1350" y="3493"/>
                </a:moveTo>
                <a:lnTo>
                  <a:pt x="1350" y="18107"/>
                </a:lnTo>
                <a:lnTo>
                  <a:pt x="2700" y="18107"/>
                </a:lnTo>
                <a:lnTo>
                  <a:pt x="2700" y="3493"/>
                </a:lnTo>
                <a:lnTo>
                  <a:pt x="1350" y="3493"/>
                </a:lnTo>
                <a:close/>
              </a:path>
              <a:path w="21600" h="21600">
                <a:moveTo>
                  <a:pt x="0" y="3493"/>
                </a:moveTo>
                <a:lnTo>
                  <a:pt x="0" y="18107"/>
                </a:lnTo>
                <a:lnTo>
                  <a:pt x="675" y="18107"/>
                </a:lnTo>
                <a:lnTo>
                  <a:pt x="675" y="3493"/>
                </a:lnTo>
                <a:lnTo>
                  <a:pt x="0" y="3493"/>
                </a:lnTo>
                <a:close/>
              </a:path>
            </a:pathLst>
          </a:custGeom>
          <a:solidFill>
            <a:srgbClr val="808080"/>
          </a:solidFill>
          <a:ln w="9525">
            <a:solidFill>
              <a:schemeClr val="tx1"/>
            </a:solidFill>
            <a:miter lim="800000"/>
            <a:headEnd/>
            <a:tailEnd/>
          </a:ln>
        </p:spPr>
        <p:txBody>
          <a:bodyPr wrap="none" anchor="ctr"/>
          <a:lstStyle/>
          <a:p>
            <a:endParaRPr lang="en-US"/>
          </a:p>
        </p:txBody>
      </p:sp>
      <p:sp>
        <p:nvSpPr>
          <p:cNvPr id="9231" name="Text Box 81"/>
          <p:cNvSpPr txBox="1">
            <a:spLocks noChangeArrowheads="1"/>
          </p:cNvSpPr>
          <p:nvPr/>
        </p:nvSpPr>
        <p:spPr bwMode="auto">
          <a:xfrm>
            <a:off x="3581400" y="19050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Methane Emission</a:t>
            </a:r>
          </a:p>
        </p:txBody>
      </p:sp>
      <p:sp>
        <p:nvSpPr>
          <p:cNvPr id="9232" name="Text Box 31"/>
          <p:cNvSpPr txBox="1">
            <a:spLocks noChangeArrowheads="1"/>
          </p:cNvSpPr>
          <p:nvPr/>
        </p:nvSpPr>
        <p:spPr bwMode="auto">
          <a:xfrm>
            <a:off x="6019800" y="4495800"/>
            <a:ext cx="3124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Registered 700 tons/day Compost Plant with UNFCCC </a:t>
            </a:r>
          </a:p>
        </p:txBody>
      </p:sp>
      <p:sp>
        <p:nvSpPr>
          <p:cNvPr id="9233" name="Rectangle 32"/>
          <p:cNvSpPr>
            <a:spLocks noChangeArrowheads="1"/>
          </p:cNvSpPr>
          <p:nvPr/>
        </p:nvSpPr>
        <p:spPr bwMode="auto">
          <a:xfrm>
            <a:off x="6248400" y="2590800"/>
            <a:ext cx="2667000" cy="18288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9234" name="Text Box 47"/>
          <p:cNvSpPr txBox="1">
            <a:spLocks noChangeArrowheads="1"/>
          </p:cNvSpPr>
          <p:nvPr/>
        </p:nvSpPr>
        <p:spPr bwMode="auto">
          <a:xfrm>
            <a:off x="6629400" y="22098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No Methane Emission</a:t>
            </a:r>
          </a:p>
        </p:txBody>
      </p:sp>
      <p:sp>
        <p:nvSpPr>
          <p:cNvPr id="9235" name="Text Box 48"/>
          <p:cNvSpPr txBox="1">
            <a:spLocks noChangeArrowheads="1"/>
          </p:cNvSpPr>
          <p:nvPr/>
        </p:nvSpPr>
        <p:spPr bwMode="auto">
          <a:xfrm>
            <a:off x="6477000" y="1828800"/>
            <a:ext cx="2012950" cy="3667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CDM project</a:t>
            </a:r>
          </a:p>
        </p:txBody>
      </p:sp>
      <p:pic>
        <p:nvPicPr>
          <p:cNvPr id="9236" name="Picture 84" descr="IM_A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670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492563"/>
      </p:ext>
    </p:extLst>
  </p:cSld>
  <p:clrMapOvr>
    <a:masterClrMapping/>
  </p:clrMapOvr>
  <p:transition spd="med">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Urban Environment and Climate Change</a:t>
            </a:r>
          </a:p>
          <a:p>
            <a:pPr lvl="1"/>
            <a:r>
              <a:rPr lang="en-US" dirty="0" smtClean="0"/>
              <a:t>Massive investment in basic services is needed to improve the sustainability in decentralized urban development</a:t>
            </a:r>
          </a:p>
          <a:p>
            <a:pPr lvl="1"/>
            <a:r>
              <a:rPr lang="en-US" dirty="0" smtClean="0"/>
              <a:t>The energy efficiency of transport system should be addressed and monitored. Energy efficient building designs and building materials should be promoted to reduce greenhouse gas emission.</a:t>
            </a:r>
          </a:p>
          <a:p>
            <a:pPr lvl="1"/>
            <a:r>
              <a:rPr lang="en-US" dirty="0"/>
              <a:t> </a:t>
            </a:r>
            <a:r>
              <a:rPr lang="en-US" dirty="0" smtClean="0"/>
              <a:t>Solid waste can be used as a resource, as demonstrated in many cities</a:t>
            </a:r>
          </a:p>
          <a:p>
            <a:pPr lvl="1"/>
            <a:r>
              <a:rPr lang="en-US" dirty="0" smtClean="0"/>
              <a:t>Need more capital spending on urban infrastructure.</a:t>
            </a:r>
          </a:p>
          <a:p>
            <a:pPr lvl="1"/>
            <a:r>
              <a:rPr lang="en-US" dirty="0" smtClean="0"/>
              <a:t>Give priority to better urban planning and management of urban development, improvements to environmental management &amp; better environmental governance.</a:t>
            </a:r>
            <a:endParaRPr lang="en-US" dirty="0"/>
          </a:p>
        </p:txBody>
      </p:sp>
    </p:spTree>
    <p:extLst>
      <p:ext uri="{BB962C8B-B14F-4D97-AF65-F5344CB8AC3E}">
        <p14:creationId xmlns:p14="http://schemas.microsoft.com/office/powerpoint/2010/main" val="181184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219200"/>
            <a:ext cx="8229600" cy="4906963"/>
          </a:xfrm>
        </p:spPr>
        <p:txBody>
          <a:bodyPr>
            <a:normAutofit fontScale="47500" lnSpcReduction="20000"/>
          </a:bodyPr>
          <a:lstStyle/>
          <a:p>
            <a:pPr marL="0" indent="0">
              <a:buNone/>
            </a:pPr>
            <a:r>
              <a:rPr lang="en-US" sz="5700" dirty="0"/>
              <a:t>Urban Governance, management and Finance</a:t>
            </a:r>
          </a:p>
          <a:p>
            <a:pPr lvl="1"/>
            <a:r>
              <a:rPr lang="en-US" sz="3800" dirty="0"/>
              <a:t>Urban governance initiatives should be directed to smaller urban settlements, in the process stimulating development in adjoining rural areas</a:t>
            </a:r>
          </a:p>
          <a:p>
            <a:pPr lvl="1"/>
            <a:r>
              <a:rPr lang="en-US" sz="3800" dirty="0"/>
              <a:t>Well formulated, well-executed city cluster development schemes can bring a number of benefits, including much needed employment and integrated urban infrastructure and services</a:t>
            </a:r>
          </a:p>
          <a:p>
            <a:pPr lvl="1"/>
            <a:r>
              <a:rPr lang="en-US" sz="3800" dirty="0"/>
              <a:t>Mixed system of government, well placed to bring about more comprehensive planning, mobilize appropriate financial resources, improve management efficiency, and involve the private sector</a:t>
            </a:r>
          </a:p>
          <a:p>
            <a:pPr lvl="1"/>
            <a:r>
              <a:rPr lang="en-US" sz="3800" dirty="0"/>
              <a:t>New urban planning and governance </a:t>
            </a:r>
            <a:r>
              <a:rPr lang="en-US" sz="3800" dirty="0" smtClean="0"/>
              <a:t>structure</a:t>
            </a:r>
            <a:endParaRPr lang="en-US" sz="3800" dirty="0"/>
          </a:p>
          <a:p>
            <a:pPr lvl="1"/>
            <a:r>
              <a:rPr lang="en-US" sz="3800" dirty="0"/>
              <a:t>If urban governance is to be effective &amp; sustainable, devolution of authority &amp; power to urban local governments is needed, along with adequate financial, revenue-raising &amp; human capacities.</a:t>
            </a:r>
          </a:p>
          <a:p>
            <a:pPr lvl="1"/>
            <a:r>
              <a:rPr lang="en-US" sz="3800" dirty="0"/>
              <a:t>Decentralization requires central government support to avoid excessive regional disparities</a:t>
            </a:r>
          </a:p>
          <a:p>
            <a:pPr lvl="1"/>
            <a:r>
              <a:rPr lang="en-US" sz="3800" dirty="0"/>
              <a:t>Local governments associations should promote city-to-city (C2C) cooperation for to support and exchange of lessons learnt and good practices.</a:t>
            </a:r>
          </a:p>
          <a:p>
            <a:pPr lvl="1"/>
            <a:endParaRPr lang="en-US" dirty="0"/>
          </a:p>
        </p:txBody>
      </p:sp>
    </p:spTree>
    <p:extLst>
      <p:ext uri="{BB962C8B-B14F-4D97-AF65-F5344CB8AC3E}">
        <p14:creationId xmlns:p14="http://schemas.microsoft.com/office/powerpoint/2010/main" val="3425338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1219200"/>
            <a:ext cx="8229600" cy="4906963"/>
          </a:xfrm>
        </p:spPr>
        <p:txBody>
          <a:bodyPr>
            <a:normAutofit fontScale="55000" lnSpcReduction="20000"/>
          </a:bodyPr>
          <a:lstStyle/>
          <a:p>
            <a:r>
              <a:rPr lang="en-US" sz="5700" dirty="0" smtClean="0"/>
              <a:t>Poverty and inequality  in cities</a:t>
            </a:r>
            <a:endParaRPr lang="en-US" sz="5700" dirty="0"/>
          </a:p>
          <a:p>
            <a:pPr lvl="1"/>
            <a:r>
              <a:rPr lang="en-US" sz="3800" dirty="0" smtClean="0"/>
              <a:t>Governments should continue to invest in slum upgrading and low-cost housing, and to upscale pilot projects into national programmes</a:t>
            </a:r>
          </a:p>
          <a:p>
            <a:pPr lvl="1"/>
            <a:r>
              <a:rPr lang="en-US" sz="3800" dirty="0"/>
              <a:t> </a:t>
            </a:r>
            <a:r>
              <a:rPr lang="en-US" sz="3800" dirty="0" smtClean="0"/>
              <a:t>Governments should review urban land policies to make residential land more accessible and affordable to low and middle-income households</a:t>
            </a:r>
          </a:p>
          <a:p>
            <a:pPr lvl="1"/>
            <a:r>
              <a:rPr lang="en-US" sz="3800" dirty="0" smtClean="0"/>
              <a:t>Local authorities should avoid unlawful evictions which destroy the social fabric of poor neighborhoods. Slum eradication, where necessary, should be combined with fair relocation and compensation schemes</a:t>
            </a:r>
          </a:p>
          <a:p>
            <a:pPr lvl="1"/>
            <a:r>
              <a:rPr lang="en-US" sz="3800" dirty="0" smtClean="0"/>
              <a:t>People’s process of housing and slum improvement should be encouraged by all levels of government through training, financial incentives and legal recognition.</a:t>
            </a:r>
          </a:p>
          <a:p>
            <a:pPr lvl="1"/>
            <a:r>
              <a:rPr lang="en-US" sz="3800" dirty="0" smtClean="0"/>
              <a:t>Government should take necessary steps to ensure safe water supply and to ensure improved sanitation for all residence, and monitor progress on a regular basis.</a:t>
            </a:r>
          </a:p>
          <a:p>
            <a:pPr lvl="1"/>
            <a:endParaRPr lang="en-US" sz="3800" dirty="0" smtClean="0"/>
          </a:p>
          <a:p>
            <a:pPr lvl="1"/>
            <a:endParaRPr lang="en-US" sz="3800" dirty="0"/>
          </a:p>
          <a:p>
            <a:pPr lvl="1"/>
            <a:endParaRPr lang="en-US" dirty="0"/>
          </a:p>
        </p:txBody>
      </p:sp>
    </p:spTree>
    <p:extLst>
      <p:ext uri="{BB962C8B-B14F-4D97-AF65-F5344CB8AC3E}">
        <p14:creationId xmlns:p14="http://schemas.microsoft.com/office/powerpoint/2010/main" val="355386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marL="342900" lvl="0" indent="-342900">
              <a:spcBef>
                <a:spcPct val="20000"/>
              </a:spcBef>
            </a:pPr>
            <a:r>
              <a:rPr lang="en-US" sz="3200" b="1" dirty="0"/>
              <a:t>Strategic Context and Problem</a:t>
            </a:r>
            <a:br>
              <a:rPr lang="en-US" sz="3200" b="1" dirty="0"/>
            </a:br>
            <a:endParaRPr lang="en-US" sz="3200" b="1" dirty="0"/>
          </a:p>
        </p:txBody>
      </p:sp>
      <p:sp>
        <p:nvSpPr>
          <p:cNvPr id="3" name="Content Placeholder 2"/>
          <p:cNvSpPr>
            <a:spLocks noGrp="1"/>
          </p:cNvSpPr>
          <p:nvPr>
            <p:ph idx="1"/>
          </p:nvPr>
        </p:nvSpPr>
        <p:spPr/>
        <p:txBody>
          <a:bodyPr>
            <a:normAutofit fontScale="77500" lnSpcReduction="20000"/>
          </a:bodyPr>
          <a:lstStyle/>
          <a:p>
            <a:r>
              <a:rPr lang="en-US" dirty="0"/>
              <a:t>M</a:t>
            </a:r>
            <a:r>
              <a:rPr lang="en-US" dirty="0" smtClean="0"/>
              <a:t>egacities</a:t>
            </a:r>
            <a:r>
              <a:rPr lang="en-US" dirty="0"/>
              <a:t>, </a:t>
            </a:r>
            <a:r>
              <a:rPr lang="en-US" dirty="0" smtClean="0"/>
              <a:t>secondary, small </a:t>
            </a:r>
            <a:r>
              <a:rPr lang="en-US" dirty="0"/>
              <a:t>growing towns and coastal urban </a:t>
            </a:r>
            <a:r>
              <a:rPr lang="en-US" dirty="0" err="1"/>
              <a:t>centres</a:t>
            </a:r>
            <a:r>
              <a:rPr lang="en-US" dirty="0"/>
              <a:t> of Bangladesh are subjected to climate change, environmental hazards and disaster risks. </a:t>
            </a:r>
            <a:endParaRPr lang="en-US" dirty="0" smtClean="0"/>
          </a:p>
          <a:p>
            <a:r>
              <a:rPr lang="en-US" dirty="0" smtClean="0"/>
              <a:t>Effects </a:t>
            </a:r>
            <a:r>
              <a:rPr lang="en-US" dirty="0"/>
              <a:t>of climate change, environmental degradation and disaster further threaten the lives, livelihoods, assets, environmental quality and economic gains of city dwellers particularly the urban poor. </a:t>
            </a:r>
            <a:endParaRPr lang="en-US" dirty="0" smtClean="0"/>
          </a:p>
          <a:p>
            <a:r>
              <a:rPr lang="en-US" dirty="0" smtClean="0"/>
              <a:t>Policy and planning are not adequately responsive to the dynamic </a:t>
            </a:r>
            <a:r>
              <a:rPr lang="en-US" dirty="0"/>
              <a:t>interrelations and the combined impacts of climate change, environment and disaster risk (CCED) in the different sectors, socio-economic strata of population, and hazard specific geographical areas.</a:t>
            </a:r>
          </a:p>
        </p:txBody>
      </p:sp>
    </p:spTree>
    <p:extLst>
      <p:ext uri="{BB962C8B-B14F-4D97-AF65-F5344CB8AC3E}">
        <p14:creationId xmlns:p14="http://schemas.microsoft.com/office/powerpoint/2010/main" val="311433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marL="342900" indent="-342900">
              <a:spcBef>
                <a:spcPct val="20000"/>
              </a:spcBef>
            </a:pPr>
            <a:r>
              <a:rPr lang="en-US" sz="3200" b="1" dirty="0"/>
              <a:t>Climate change, environment and disaster risk issues, threats and challenges</a:t>
            </a:r>
            <a:br>
              <a:rPr lang="en-US" sz="3200" b="1" dirty="0"/>
            </a:br>
            <a:endParaRPr lang="en-US" sz="3200" b="1" dirty="0"/>
          </a:p>
        </p:txBody>
      </p:sp>
      <p:sp>
        <p:nvSpPr>
          <p:cNvPr id="3" name="Content Placeholder 2"/>
          <p:cNvSpPr>
            <a:spLocks noGrp="1"/>
          </p:cNvSpPr>
          <p:nvPr>
            <p:ph idx="1"/>
          </p:nvPr>
        </p:nvSpPr>
        <p:spPr>
          <a:xfrm>
            <a:off x="457200" y="1371600"/>
            <a:ext cx="8229600" cy="4906963"/>
          </a:xfrm>
        </p:spPr>
        <p:txBody>
          <a:bodyPr>
            <a:normAutofit fontScale="25000" lnSpcReduction="20000"/>
          </a:bodyPr>
          <a:lstStyle/>
          <a:p>
            <a:r>
              <a:rPr lang="en-US" sz="9600" dirty="0"/>
              <a:t>Bangladesh as whole is vulnerable to climate change, but as a region the coastal belt of Bangladesh is the most vulnerable part of the </a:t>
            </a:r>
            <a:r>
              <a:rPr lang="en-US" sz="9600" dirty="0" smtClean="0"/>
              <a:t>country because of </a:t>
            </a:r>
            <a:r>
              <a:rPr lang="en-US" sz="9600" dirty="0"/>
              <a:t>human induced and climate change related hazards.</a:t>
            </a:r>
          </a:p>
          <a:p>
            <a:r>
              <a:rPr lang="en-US" sz="9600" dirty="0" smtClean="0"/>
              <a:t>To </a:t>
            </a:r>
            <a:r>
              <a:rPr lang="en-US" sz="9600" dirty="0"/>
              <a:t>address the spatial characteristics of coastal dynamics and cope with the long-term effect of  climate change, the policy guideline and institutional setting of the country should give priority consideration to coast and coastal cities as a different entity</a:t>
            </a:r>
          </a:p>
          <a:p>
            <a:r>
              <a:rPr lang="en-US" sz="9600" dirty="0" smtClean="0"/>
              <a:t>Growing </a:t>
            </a:r>
            <a:r>
              <a:rPr lang="en-US" sz="9600" dirty="0"/>
              <a:t>losses-insignificant investment in disaster risk </a:t>
            </a:r>
            <a:r>
              <a:rPr lang="en-US" sz="9600" dirty="0" smtClean="0"/>
              <a:t>management</a:t>
            </a:r>
          </a:p>
          <a:p>
            <a:r>
              <a:rPr lang="en-US" sz="9600" dirty="0" smtClean="0"/>
              <a:t>Increased </a:t>
            </a:r>
            <a:r>
              <a:rPr lang="en-US" sz="9600" dirty="0"/>
              <a:t>exposure of people and economic activities to weather-related </a:t>
            </a:r>
            <a:r>
              <a:rPr lang="en-US" sz="9600" dirty="0" smtClean="0"/>
              <a:t>hazards</a:t>
            </a:r>
          </a:p>
          <a:p>
            <a:r>
              <a:rPr lang="en-US" sz="9600" dirty="0" smtClean="0"/>
              <a:t>Falling mortality but rising </a:t>
            </a:r>
            <a:r>
              <a:rPr lang="en-US" sz="9600" dirty="0"/>
              <a:t>economic loss </a:t>
            </a:r>
            <a:r>
              <a:rPr lang="en-US" sz="9600" dirty="0" smtClean="0"/>
              <a:t>risk</a:t>
            </a:r>
          </a:p>
          <a:p>
            <a:r>
              <a:rPr lang="en-US" sz="9600" dirty="0" smtClean="0"/>
              <a:t>Vulnerability </a:t>
            </a:r>
            <a:r>
              <a:rPr lang="en-US" sz="9600" dirty="0"/>
              <a:t>closely associated with poverty</a:t>
            </a:r>
          </a:p>
          <a:p>
            <a:endParaRPr lang="en-US" dirty="0"/>
          </a:p>
        </p:txBody>
      </p:sp>
    </p:spTree>
    <p:extLst>
      <p:ext uri="{BB962C8B-B14F-4D97-AF65-F5344CB8AC3E}">
        <p14:creationId xmlns:p14="http://schemas.microsoft.com/office/powerpoint/2010/main" val="275483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en-US" sz="3200" b="1" dirty="0"/>
              <a:t>Rapid Urbanization of Large Cities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Between </a:t>
            </a:r>
            <a:r>
              <a:rPr lang="en-US" dirty="0"/>
              <a:t>1974 and 2001 the country’s urban population grew from 6 million to 30 million, and it is expected to double or even triple by mid-century, with the highest growth rates (up to 7% per year) found in urban slums.  The rapid growth of Bangladesh’s urban population is the result of a high natural population growth combined with in-migration from rural to urban areas by poor populations in search of jobs and economic opportunities</a:t>
            </a:r>
            <a:r>
              <a:rPr lang="en-US" dirty="0" smtClean="0">
                <a:effectLst/>
              </a:rPr>
              <a:t> (</a:t>
            </a:r>
            <a:r>
              <a:rPr lang="en-US" dirty="0" smtClean="0"/>
              <a:t>2001 </a:t>
            </a:r>
            <a:r>
              <a:rPr lang="en-US" dirty="0"/>
              <a:t>Bangladesh </a:t>
            </a:r>
            <a:r>
              <a:rPr lang="en-US" dirty="0" smtClean="0"/>
              <a:t>Census)</a:t>
            </a:r>
            <a:endParaRPr lang="en-US" dirty="0"/>
          </a:p>
          <a:p>
            <a:endParaRPr lang="en-US" dirty="0"/>
          </a:p>
        </p:txBody>
      </p:sp>
    </p:spTree>
    <p:extLst>
      <p:ext uri="{BB962C8B-B14F-4D97-AF65-F5344CB8AC3E}">
        <p14:creationId xmlns:p14="http://schemas.microsoft.com/office/powerpoint/2010/main" val="1835842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Inadequate Urban Planning</a:t>
            </a:r>
          </a:p>
        </p:txBody>
      </p:sp>
      <p:sp>
        <p:nvSpPr>
          <p:cNvPr id="3" name="Content Placeholder 2"/>
          <p:cNvSpPr>
            <a:spLocks noGrp="1"/>
          </p:cNvSpPr>
          <p:nvPr>
            <p:ph idx="1"/>
          </p:nvPr>
        </p:nvSpPr>
        <p:spPr/>
        <p:txBody>
          <a:bodyPr>
            <a:normAutofit/>
          </a:bodyPr>
          <a:lstStyle/>
          <a:p>
            <a:r>
              <a:rPr lang="en-US" dirty="0" smtClean="0">
                <a:effectLst/>
                <a:latin typeface="Times New Roman"/>
                <a:ea typeface="Times New Roman"/>
              </a:rPr>
              <a:t>Bangladesh’s cities are ill-equipped to absorb population influx as a result of outdated, ineffective, and poorly implemented urban planning. Only the four largest cities of Bangladesh have development authorities responsible for the city planning, and these plans have been poorly implemented due to a lack of political will and institutional capacity</a:t>
            </a:r>
            <a:endParaRPr lang="en-US" dirty="0"/>
          </a:p>
        </p:txBody>
      </p:sp>
    </p:spTree>
    <p:extLst>
      <p:ext uri="{BB962C8B-B14F-4D97-AF65-F5344CB8AC3E}">
        <p14:creationId xmlns:p14="http://schemas.microsoft.com/office/powerpoint/2010/main" val="4181650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Environment, Climate &amp; Disaster Responsive Management</a:t>
            </a:r>
            <a:endParaRPr lang="en-US" dirty="0"/>
          </a:p>
        </p:txBody>
      </p:sp>
      <p:sp>
        <p:nvSpPr>
          <p:cNvPr id="2" name="Title 1"/>
          <p:cNvSpPr>
            <a:spLocks noGrp="1"/>
          </p:cNvSpPr>
          <p:nvPr>
            <p:ph type="ctrTitle"/>
          </p:nvPr>
        </p:nvSpPr>
        <p:spPr/>
        <p:txBody>
          <a:bodyPr>
            <a:normAutofit/>
          </a:bodyPr>
          <a:lstStyle/>
          <a:p>
            <a:r>
              <a:rPr lang="en-US" sz="3600" b="1" dirty="0">
                <a:solidFill>
                  <a:srgbClr val="1F497D"/>
                </a:solidFill>
                <a:latin typeface="Arial Narrow" pitchFamily="34" charset="0"/>
                <a:ea typeface="Calibri"/>
                <a:cs typeface="+mn-cs"/>
              </a:rPr>
              <a:t>Urban Governance</a:t>
            </a:r>
          </a:p>
        </p:txBody>
      </p:sp>
    </p:spTree>
    <p:extLst>
      <p:ext uri="{BB962C8B-B14F-4D97-AF65-F5344CB8AC3E}">
        <p14:creationId xmlns:p14="http://schemas.microsoft.com/office/powerpoint/2010/main" val="376969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600" dirty="0" smtClean="0"/>
              <a:t>Urban Governance Issues</a:t>
            </a:r>
            <a:endParaRPr lang="en-US" sz="3600"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r>
              <a:rPr lang="en-US" dirty="0" smtClean="0"/>
              <a:t>Translate into action of existing Policies such as DM, Water Acts, Urban Policy, </a:t>
            </a:r>
            <a:r>
              <a:rPr lang="en-US" dirty="0" err="1" smtClean="0"/>
              <a:t>Env</a:t>
            </a:r>
            <a:r>
              <a:rPr lang="en-US" dirty="0" smtClean="0"/>
              <a:t> policies to integrate DRR/CC/</a:t>
            </a:r>
            <a:r>
              <a:rPr lang="en-US" dirty="0" err="1" smtClean="0"/>
              <a:t>Env</a:t>
            </a:r>
            <a:r>
              <a:rPr lang="en-US" dirty="0" smtClean="0"/>
              <a:t> aspects – bring convergence and synergy amongst the policies, especially of Water, Health, Energy, Transport, Industry, Infrastructure sectors </a:t>
            </a:r>
          </a:p>
          <a:p>
            <a:r>
              <a:rPr lang="en-US" dirty="0" smtClean="0"/>
              <a:t>Recognition of the vital role of civil society participation in urban governance, as non-governmental and grassroots organizations demand greater involvement in local affairs</a:t>
            </a:r>
          </a:p>
          <a:p>
            <a:r>
              <a:rPr lang="en-US" dirty="0" smtClean="0"/>
              <a:t>Participatory budgeting leads to improvements in infrastructure, services and accountability, but various elements in urban governance are standing in the way.</a:t>
            </a:r>
          </a:p>
          <a:p>
            <a:r>
              <a:rPr lang="en-US" dirty="0" smtClean="0"/>
              <a:t>Many smaller urban settlements are finding it difficult to achieve development goals, due to inadequate financial, human, institutional and legal resources or frameworks, as well as poor political leadership, but national governments tend to ignore their predicament.</a:t>
            </a:r>
          </a:p>
          <a:p>
            <a:r>
              <a:rPr lang="en-US" dirty="0" smtClean="0"/>
              <a:t>Reform risk governance</a:t>
            </a:r>
          </a:p>
          <a:p>
            <a:pPr lvl="1"/>
            <a:r>
              <a:rPr lang="en-US" dirty="0" smtClean="0"/>
              <a:t>Ensure political authority and policy coherence</a:t>
            </a:r>
          </a:p>
          <a:p>
            <a:pPr lvl="1"/>
            <a:r>
              <a:rPr lang="en-US" dirty="0" smtClean="0"/>
              <a:t>Decentralize, step by step and incrementally</a:t>
            </a:r>
          </a:p>
          <a:p>
            <a:pPr lvl="1"/>
            <a:r>
              <a:rPr lang="en-US" dirty="0" smtClean="0"/>
              <a:t>Develop a culture of partnership</a:t>
            </a:r>
          </a:p>
          <a:p>
            <a:pPr lvl="1"/>
            <a:endParaRPr lang="en-US" dirty="0"/>
          </a:p>
        </p:txBody>
      </p:sp>
    </p:spTree>
    <p:extLst>
      <p:ext uri="{BB962C8B-B14F-4D97-AF65-F5344CB8AC3E}">
        <p14:creationId xmlns:p14="http://schemas.microsoft.com/office/powerpoint/2010/main" val="4112812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219199" y="2590800"/>
            <a:ext cx="6705599" cy="1200329"/>
          </a:xfrm>
          <a:prstGeom prst="rect">
            <a:avLst/>
          </a:prstGeom>
        </p:spPr>
        <p:txBody>
          <a:bodyPr wrap="square">
            <a:spAutoFit/>
          </a:bodyPr>
          <a:lstStyle/>
          <a:p>
            <a:pPr algn="ctr"/>
            <a:r>
              <a:rPr lang="en-US" sz="3600" b="1" dirty="0">
                <a:solidFill>
                  <a:srgbClr val="1F497D"/>
                </a:solidFill>
                <a:latin typeface="Arial Narrow" pitchFamily="34" charset="0"/>
                <a:ea typeface="Calibri"/>
              </a:rPr>
              <a:t>Sustainable Climate resilience  Cities &amp; Population Migration  </a:t>
            </a:r>
          </a:p>
        </p:txBody>
      </p:sp>
    </p:spTree>
    <p:extLst>
      <p:ext uri="{BB962C8B-B14F-4D97-AF65-F5344CB8AC3E}">
        <p14:creationId xmlns:p14="http://schemas.microsoft.com/office/powerpoint/2010/main" val="1500777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2138</TotalTime>
  <Words>2036</Words>
  <Application>Microsoft Office PowerPoint</Application>
  <PresentationFormat>On-screen Show (4:3)</PresentationFormat>
  <Paragraphs>275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First Session of Bangladesh Urban Forum  Towards Bangladesh’ Resilient Cities: Climate Change, Environment and Disaster Mitigation</vt:lpstr>
      <vt:lpstr>Structure of the Presentation</vt:lpstr>
      <vt:lpstr>Strategic Context and Problem </vt:lpstr>
      <vt:lpstr>Climate change, environment and disaster risk issues, threats and challenges </vt:lpstr>
      <vt:lpstr>Rapid Urbanization of Large Cities</vt:lpstr>
      <vt:lpstr>Inadequate Urban Planning</vt:lpstr>
      <vt:lpstr>Urban Governance</vt:lpstr>
      <vt:lpstr>Urban Governance Issues</vt:lpstr>
      <vt:lpstr>PowerPoint Presentation</vt:lpstr>
      <vt:lpstr>Sustainable Urban Environment</vt:lpstr>
      <vt:lpstr> Climate Change and  Coastal Environmental Challenges </vt:lpstr>
      <vt:lpstr>PowerPoint Presentation</vt:lpstr>
      <vt:lpstr>Climate &amp; Disaster Induced Push Factors </vt:lpstr>
      <vt:lpstr>Challenges of Climate Induced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Forward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Aminul Islam</dc:creator>
  <cp:lastModifiedBy>user</cp:lastModifiedBy>
  <cp:revision>52</cp:revision>
  <dcterms:created xsi:type="dcterms:W3CDTF">2011-12-04T01:29:51Z</dcterms:created>
  <dcterms:modified xsi:type="dcterms:W3CDTF">2012-01-02T04:54:10Z</dcterms:modified>
</cp:coreProperties>
</file>