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Lst>
  <p:notesMasterIdLst>
    <p:notesMasterId r:id="rId15"/>
  </p:notesMasterIdLst>
  <p:handoutMasterIdLst>
    <p:handoutMasterId r:id="rId16"/>
  </p:handoutMasterIdLst>
  <p:sldIdLst>
    <p:sldId id="256" r:id="rId2"/>
    <p:sldId id="358" r:id="rId3"/>
    <p:sldId id="330" r:id="rId4"/>
    <p:sldId id="350" r:id="rId5"/>
    <p:sldId id="348" r:id="rId6"/>
    <p:sldId id="359" r:id="rId7"/>
    <p:sldId id="346" r:id="rId8"/>
    <p:sldId id="341" r:id="rId9"/>
    <p:sldId id="355" r:id="rId10"/>
    <p:sldId id="342" r:id="rId11"/>
    <p:sldId id="351" r:id="rId12"/>
    <p:sldId id="354" r:id="rId13"/>
    <p:sldId id="357" r:id="rId14"/>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64" autoAdjust="0"/>
    <p:restoredTop sz="94660"/>
  </p:normalViewPr>
  <p:slideViewPr>
    <p:cSldViewPr>
      <p:cViewPr>
        <p:scale>
          <a:sx n="76" d="100"/>
          <a:sy n="76" d="100"/>
        </p:scale>
        <p:origin x="-114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149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19149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19149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19149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05B38625-C425-46A5-9419-04CC2DE1972D}" type="slidenum">
              <a:rPr lang="en-US"/>
              <a:pPr>
                <a:defRPr/>
              </a:pPr>
              <a:t>‹#›</a:t>
            </a:fld>
            <a:endParaRPr lang="en-US"/>
          </a:p>
        </p:txBody>
      </p:sp>
    </p:spTree>
    <p:extLst>
      <p:ext uri="{BB962C8B-B14F-4D97-AF65-F5344CB8AC3E}">
        <p14:creationId xmlns:p14="http://schemas.microsoft.com/office/powerpoint/2010/main" val="26847617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pPr>
              <a:defRPr/>
            </a:pPr>
            <a:fld id="{D465148D-1C2E-44CD-BC8C-8F11FCEADCBC}" type="datetimeFigureOut">
              <a:rPr lang="en-US"/>
              <a:pPr>
                <a:defRPr/>
              </a:pPr>
              <a:t>12/4/2011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pPr>
              <a:defRPr/>
            </a:pPr>
            <a:fld id="{FF9E0E59-CEBF-4396-871C-6D5353E8421B}" type="slidenum">
              <a:rPr lang="en-US"/>
              <a:pPr>
                <a:defRPr/>
              </a:pPr>
              <a:t>‹#›</a:t>
            </a:fld>
            <a:endParaRPr lang="en-US"/>
          </a:p>
        </p:txBody>
      </p:sp>
    </p:spTree>
    <p:extLst>
      <p:ext uri="{BB962C8B-B14F-4D97-AF65-F5344CB8AC3E}">
        <p14:creationId xmlns:p14="http://schemas.microsoft.com/office/powerpoint/2010/main" val="36673480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FF9E0E59-CEBF-4396-871C-6D5353E8421B}" type="slidenum">
              <a:rPr lang="en-US" smtClean="0"/>
              <a:pPr>
                <a:defRPr/>
              </a:pPr>
              <a:t>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FF9E0E59-CEBF-4396-871C-6D5353E8421B}" type="slidenum">
              <a:rPr lang="en-US" smtClean="0"/>
              <a:pPr>
                <a:defRPr/>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763000" cy="5943600"/>
            <a:chOff x="0" y="0"/>
            <a:chExt cx="5520" cy="3744"/>
          </a:xfrm>
        </p:grpSpPr>
        <p:sp>
          <p:nvSpPr>
            <p:cNvPr id="5" name="Rectangle 3"/>
            <p:cNvSpPr>
              <a:spLocks noChangeArrowheads="1"/>
            </p:cNvSpPr>
            <p:nvPr/>
          </p:nvSpPr>
          <p:spPr bwMode="auto">
            <a:xfrm>
              <a:off x="0" y="0"/>
              <a:ext cx="1104" cy="3072"/>
            </a:xfrm>
            <a:prstGeom prst="rect">
              <a:avLst/>
            </a:prstGeom>
            <a:solidFill>
              <a:schemeClr val="accent1"/>
            </a:solidFill>
            <a:ln w="9525">
              <a:noFill/>
              <a:miter lim="800000"/>
              <a:headEnd/>
              <a:tailEnd/>
            </a:ln>
            <a:effectLst/>
          </p:spPr>
          <p:txBody>
            <a:bodyPr wrap="none" anchor="ctr"/>
            <a:lstStyle/>
            <a:p>
              <a:pPr algn="ctr">
                <a:defRPr/>
              </a:pPr>
              <a:endParaRPr lang="en-US">
                <a:latin typeface="Times New Roman" charset="0"/>
              </a:endParaRPr>
            </a:p>
          </p:txBody>
        </p:sp>
        <p:grpSp>
          <p:nvGrpSpPr>
            <p:cNvPr id="6" name="Group 4"/>
            <p:cNvGrpSpPr>
              <a:grpSpLocks/>
            </p:cNvGrpSpPr>
            <p:nvPr userDrawn="1"/>
          </p:nvGrpSpPr>
          <p:grpSpPr bwMode="auto">
            <a:xfrm>
              <a:off x="0" y="2208"/>
              <a:ext cx="5520" cy="1536"/>
              <a:chOff x="0" y="2208"/>
              <a:chExt cx="5520" cy="1536"/>
            </a:xfrm>
          </p:grpSpPr>
          <p:sp>
            <p:nvSpPr>
              <p:cNvPr id="10" name="Rectangle 5"/>
              <p:cNvSpPr>
                <a:spLocks noChangeArrowheads="1"/>
              </p:cNvSpPr>
              <p:nvPr/>
            </p:nvSpPr>
            <p:spPr bwMode="ltGray">
              <a:xfrm>
                <a:off x="624" y="2208"/>
                <a:ext cx="4896" cy="1536"/>
              </a:xfrm>
              <a:prstGeom prst="rect">
                <a:avLst/>
              </a:prstGeom>
              <a:solidFill>
                <a:schemeClr val="bg2"/>
              </a:solidFill>
              <a:ln w="9525">
                <a:noFill/>
                <a:miter lim="800000"/>
                <a:headEnd/>
                <a:tailEnd/>
              </a:ln>
              <a:effectLst/>
            </p:spPr>
            <p:txBody>
              <a:bodyPr wrap="none" anchor="ctr"/>
              <a:lstStyle/>
              <a:p>
                <a:pPr algn="ctr">
                  <a:defRPr/>
                </a:pPr>
                <a:endParaRPr lang="en-US">
                  <a:latin typeface="Times New Roman" charset="0"/>
                </a:endParaRPr>
              </a:p>
            </p:txBody>
          </p:sp>
          <p:sp>
            <p:nvSpPr>
              <p:cNvPr id="11" name="Rectangle 6"/>
              <p:cNvSpPr>
                <a:spLocks noChangeArrowheads="1"/>
              </p:cNvSpPr>
              <p:nvPr/>
            </p:nvSpPr>
            <p:spPr bwMode="white">
              <a:xfrm>
                <a:off x="654" y="2352"/>
                <a:ext cx="4818" cy="1347"/>
              </a:xfrm>
              <a:prstGeom prst="rect">
                <a:avLst/>
              </a:prstGeom>
              <a:solidFill>
                <a:schemeClr val="bg1"/>
              </a:solidFill>
              <a:ln w="9525">
                <a:noFill/>
                <a:miter lim="800000"/>
                <a:headEnd/>
                <a:tailEnd/>
              </a:ln>
              <a:effectLst/>
            </p:spPr>
            <p:txBody>
              <a:bodyPr wrap="none" anchor="ctr"/>
              <a:lstStyle/>
              <a:p>
                <a:pPr algn="ctr">
                  <a:defRPr/>
                </a:pPr>
                <a:endParaRPr lang="en-US">
                  <a:latin typeface="Times New Roman" charset="0"/>
                </a:endParaRPr>
              </a:p>
            </p:txBody>
          </p:sp>
          <p:sp>
            <p:nvSpPr>
              <p:cNvPr id="12" name="Line 7"/>
              <p:cNvSpPr>
                <a:spLocks noChangeShapeType="1"/>
              </p:cNvSpPr>
              <p:nvPr/>
            </p:nvSpPr>
            <p:spPr bwMode="auto">
              <a:xfrm>
                <a:off x="0" y="3072"/>
                <a:ext cx="624" cy="0"/>
              </a:xfrm>
              <a:prstGeom prst="line">
                <a:avLst/>
              </a:prstGeom>
              <a:noFill/>
              <a:ln w="50800">
                <a:solidFill>
                  <a:schemeClr val="bg2"/>
                </a:solidFill>
                <a:round/>
                <a:headEnd/>
                <a:tailEnd/>
              </a:ln>
              <a:effectLst/>
            </p:spPr>
            <p:txBody>
              <a:bodyPr/>
              <a:lstStyle/>
              <a:p>
                <a:pPr>
                  <a:defRPr/>
                </a:pPr>
                <a:endParaRPr lang="en-US" sz="1800"/>
              </a:p>
            </p:txBody>
          </p:sp>
        </p:grpSp>
        <p:grpSp>
          <p:nvGrpSpPr>
            <p:cNvPr id="7" name="Group 8"/>
            <p:cNvGrpSpPr>
              <a:grpSpLocks/>
            </p:cNvGrpSpPr>
            <p:nvPr userDrawn="1"/>
          </p:nvGrpSpPr>
          <p:grpSpPr bwMode="auto">
            <a:xfrm>
              <a:off x="400" y="336"/>
              <a:ext cx="5088" cy="192"/>
              <a:chOff x="400" y="336"/>
              <a:chExt cx="5088" cy="192"/>
            </a:xfrm>
          </p:grpSpPr>
          <p:sp>
            <p:nvSpPr>
              <p:cNvPr id="8" name="Rectangle 9"/>
              <p:cNvSpPr>
                <a:spLocks noChangeArrowheads="1"/>
              </p:cNvSpPr>
              <p:nvPr/>
            </p:nvSpPr>
            <p:spPr bwMode="auto">
              <a:xfrm>
                <a:off x="3952" y="336"/>
                <a:ext cx="1536" cy="192"/>
              </a:xfrm>
              <a:prstGeom prst="rect">
                <a:avLst/>
              </a:prstGeom>
              <a:solidFill>
                <a:schemeClr val="folHlink"/>
              </a:solidFill>
              <a:ln w="9525">
                <a:noFill/>
                <a:miter lim="800000"/>
                <a:headEnd/>
                <a:tailEnd/>
              </a:ln>
              <a:effectLst/>
            </p:spPr>
            <p:txBody>
              <a:bodyPr wrap="none" anchor="ctr"/>
              <a:lstStyle/>
              <a:p>
                <a:pPr algn="ctr">
                  <a:defRPr/>
                </a:pPr>
                <a:endParaRPr lang="en-US">
                  <a:latin typeface="Times New Roman" charset="0"/>
                </a:endParaRPr>
              </a:p>
            </p:txBody>
          </p:sp>
          <p:sp>
            <p:nvSpPr>
              <p:cNvPr id="9" name="Line 10"/>
              <p:cNvSpPr>
                <a:spLocks noChangeShapeType="1"/>
              </p:cNvSpPr>
              <p:nvPr/>
            </p:nvSpPr>
            <p:spPr bwMode="auto">
              <a:xfrm>
                <a:off x="400" y="432"/>
                <a:ext cx="5088" cy="0"/>
              </a:xfrm>
              <a:prstGeom prst="line">
                <a:avLst/>
              </a:prstGeom>
              <a:noFill/>
              <a:ln w="44450">
                <a:solidFill>
                  <a:schemeClr val="bg2"/>
                </a:solidFill>
                <a:round/>
                <a:headEnd/>
                <a:tailEnd/>
              </a:ln>
              <a:effectLst/>
            </p:spPr>
            <p:txBody>
              <a:bodyPr/>
              <a:lstStyle/>
              <a:p>
                <a:pPr>
                  <a:defRPr/>
                </a:pPr>
                <a:endParaRPr lang="en-US" sz="1800"/>
              </a:p>
            </p:txBody>
          </p:sp>
        </p:grpSp>
      </p:grpSp>
      <p:sp>
        <p:nvSpPr>
          <p:cNvPr id="16395" name="Rectangle 11"/>
          <p:cNvSpPr>
            <a:spLocks noGrp="1" noChangeArrowheads="1"/>
          </p:cNvSpPr>
          <p:nvPr>
            <p:ph type="ctrTitle"/>
          </p:nvPr>
        </p:nvSpPr>
        <p:spPr>
          <a:xfrm>
            <a:off x="2057400" y="1143000"/>
            <a:ext cx="6629400" cy="2209800"/>
          </a:xfrm>
        </p:spPr>
        <p:txBody>
          <a:bodyPr/>
          <a:lstStyle>
            <a:lvl1pPr>
              <a:defRPr sz="4800"/>
            </a:lvl1pPr>
          </a:lstStyle>
          <a:p>
            <a:r>
              <a:rPr lang="en-US"/>
              <a:t>Click to edit Master title style</a:t>
            </a:r>
          </a:p>
        </p:txBody>
      </p:sp>
      <p:sp>
        <p:nvSpPr>
          <p:cNvPr id="16396" name="Rectangle 12"/>
          <p:cNvSpPr>
            <a:spLocks noGrp="1" noChangeArrowheads="1"/>
          </p:cNvSpPr>
          <p:nvPr>
            <p:ph type="subTitle" idx="1"/>
          </p:nvPr>
        </p:nvSpPr>
        <p:spPr>
          <a:xfrm>
            <a:off x="1371600" y="3962400"/>
            <a:ext cx="6858000" cy="1600200"/>
          </a:xfrm>
        </p:spPr>
        <p:txBody>
          <a:bodyPr anchor="ctr"/>
          <a:lstStyle>
            <a:lvl1pPr marL="0" indent="0" algn="ctr">
              <a:buFont typeface="Wingdings" pitchFamily="2" charset="2"/>
              <a:buNone/>
              <a:defRPr/>
            </a:lvl1pPr>
          </a:lstStyle>
          <a:p>
            <a:r>
              <a:rPr lang="en-US"/>
              <a:t>Click to edit Master subtitle style</a:t>
            </a:r>
          </a:p>
        </p:txBody>
      </p:sp>
      <p:sp>
        <p:nvSpPr>
          <p:cNvPr id="13" name="Rectangle 13"/>
          <p:cNvSpPr>
            <a:spLocks noGrp="1" noChangeArrowheads="1"/>
          </p:cNvSpPr>
          <p:nvPr>
            <p:ph type="dt" sz="half" idx="10"/>
          </p:nvPr>
        </p:nvSpPr>
        <p:spPr>
          <a:xfrm>
            <a:off x="912813" y="6251575"/>
            <a:ext cx="1905000" cy="457200"/>
          </a:xfrm>
        </p:spPr>
        <p:txBody>
          <a:bodyPr/>
          <a:lstStyle>
            <a:lvl1pPr>
              <a:defRPr smtClean="0"/>
            </a:lvl1pPr>
          </a:lstStyle>
          <a:p>
            <a:pPr>
              <a:defRPr/>
            </a:pPr>
            <a:fld id="{70477A32-6A22-46F4-8EAE-E4695122087C}" type="datetime1">
              <a:rPr lang="en-US"/>
              <a:pPr>
                <a:defRPr/>
              </a:pPr>
              <a:t>12/4/2011</a:t>
            </a:fld>
            <a:endParaRPr lang="en-US"/>
          </a:p>
        </p:txBody>
      </p:sp>
      <p:sp>
        <p:nvSpPr>
          <p:cNvPr id="14" name="Rectangle 14"/>
          <p:cNvSpPr>
            <a:spLocks noGrp="1" noChangeArrowheads="1"/>
          </p:cNvSpPr>
          <p:nvPr>
            <p:ph type="ftr" sz="quarter" idx="11"/>
          </p:nvPr>
        </p:nvSpPr>
        <p:spPr>
          <a:xfrm>
            <a:off x="3354388" y="6248400"/>
            <a:ext cx="2895600" cy="457200"/>
          </a:xfrm>
        </p:spPr>
        <p:txBody>
          <a:bodyPr/>
          <a:lstStyle>
            <a:lvl1pPr>
              <a:defRPr smtClean="0"/>
            </a:lvl1pPr>
          </a:lstStyle>
          <a:p>
            <a:pPr>
              <a:defRPr/>
            </a:pPr>
            <a:endParaRPr lang="en-US"/>
          </a:p>
        </p:txBody>
      </p:sp>
      <p:sp>
        <p:nvSpPr>
          <p:cNvPr id="15" name="Rectangle 15"/>
          <p:cNvSpPr>
            <a:spLocks noGrp="1" noChangeArrowheads="1"/>
          </p:cNvSpPr>
          <p:nvPr>
            <p:ph type="sldNum" sz="quarter" idx="12"/>
          </p:nvPr>
        </p:nvSpPr>
        <p:spPr/>
        <p:txBody>
          <a:bodyPr/>
          <a:lstStyle>
            <a:lvl1pPr>
              <a:defRPr/>
            </a:lvl1pPr>
          </a:lstStyle>
          <a:p>
            <a:pPr>
              <a:defRPr/>
            </a:pPr>
            <a:fld id="{8F6C9564-016C-48CD-BC7C-AEDC29AFFC5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fld id="{73BFC7D0-C6A6-4A62-A972-B9A6DEC71BE5}" type="datetime1">
              <a:rPr lang="en-US"/>
              <a:pPr>
                <a:defRPr/>
              </a:pPr>
              <a:t>12/4/2011</a:t>
            </a:fld>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3F02407D-4D70-4911-894E-A044F25671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277813"/>
            <a:ext cx="19431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7813"/>
            <a:ext cx="56769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fld id="{FB70265A-B3C2-422E-B679-6C20D3E929A3}" type="datetime1">
              <a:rPr lang="en-US"/>
              <a:pPr>
                <a:defRPr/>
              </a:pPr>
              <a:t>12/4/2011</a:t>
            </a:fld>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0BB165B0-86E0-4B84-92FA-FAAD1136BF5F}"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914400" y="277813"/>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914400" y="1600200"/>
            <a:ext cx="7772400" cy="4530725"/>
          </a:xfrm>
        </p:spPr>
        <p:txBody>
          <a:bodyPr/>
          <a:lstStyle/>
          <a:p>
            <a:pPr lvl="0"/>
            <a:endParaRPr lang="en-US" noProof="0" smtClean="0"/>
          </a:p>
        </p:txBody>
      </p:sp>
      <p:sp>
        <p:nvSpPr>
          <p:cNvPr id="4" name="Rectangle 9"/>
          <p:cNvSpPr>
            <a:spLocks noGrp="1" noChangeArrowheads="1"/>
          </p:cNvSpPr>
          <p:nvPr>
            <p:ph type="dt" sz="half" idx="10"/>
          </p:nvPr>
        </p:nvSpPr>
        <p:spPr>
          <a:ln/>
        </p:spPr>
        <p:txBody>
          <a:bodyPr/>
          <a:lstStyle>
            <a:lvl1pPr>
              <a:defRPr/>
            </a:lvl1pPr>
          </a:lstStyle>
          <a:p>
            <a:pPr>
              <a:defRPr/>
            </a:pPr>
            <a:fld id="{672645FB-BA68-476B-A6C9-3BA64A2EC379}" type="datetime1">
              <a:rPr lang="en-US"/>
              <a:pPr>
                <a:defRPr/>
              </a:pPr>
              <a:t>12/4/2011</a:t>
            </a:fld>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986A9AE7-66AD-4675-9156-E5DD939BBB52}"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914400" y="277813"/>
            <a:ext cx="77724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600200"/>
            <a:ext cx="77724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914400" y="3941763"/>
            <a:ext cx="77724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fld id="{5CC5A29F-0789-4BE2-B904-8836FAB40219}" type="datetime1">
              <a:rPr lang="en-US"/>
              <a:pPr>
                <a:defRPr/>
              </a:pPr>
              <a:t>12/4/2011</a:t>
            </a:fld>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448E749F-80E9-4F70-B3C0-B5D8782F95E6}"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277813"/>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600200"/>
            <a:ext cx="38100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38100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fld id="{E245688B-C8EA-46AF-B6C8-D2D7B7FAB571}" type="datetime1">
              <a:rPr lang="en-US"/>
              <a:pPr>
                <a:defRPr/>
              </a:pPr>
              <a:t>12/4/2011</a:t>
            </a:fld>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119BEBA6-D705-493F-B6EF-17990F6F044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fld id="{E79554EE-CA04-4A8F-97DF-3D9461738D62}" type="datetime1">
              <a:rPr lang="en-US"/>
              <a:pPr>
                <a:defRPr/>
              </a:pPr>
              <a:t>12/4/2011</a:t>
            </a:fld>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3B41BB40-3000-4500-9AA8-8402875C833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fld id="{43A2D630-2B53-4D1F-BBAF-65FED4379514}" type="datetime1">
              <a:rPr lang="en-US"/>
              <a:pPr>
                <a:defRPr/>
              </a:pPr>
              <a:t>12/4/2011</a:t>
            </a:fld>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623711B7-EC20-419E-BC45-515B678C7B1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fld id="{3D86F7CE-D4C8-4DA6-AE28-E33869D14C3C}" type="datetime1">
              <a:rPr lang="en-US"/>
              <a:pPr>
                <a:defRPr/>
              </a:pPr>
              <a:t>12/4/2011</a:t>
            </a:fld>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EC3527F0-5EFA-456F-A15C-12AD697C0C0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a:ln/>
        </p:spPr>
        <p:txBody>
          <a:bodyPr/>
          <a:lstStyle>
            <a:lvl1pPr>
              <a:defRPr/>
            </a:lvl1pPr>
          </a:lstStyle>
          <a:p>
            <a:pPr>
              <a:defRPr/>
            </a:pPr>
            <a:fld id="{69A3C5FE-C0E3-4936-958B-9B9E322A42FF}" type="datetime1">
              <a:rPr lang="en-US"/>
              <a:pPr>
                <a:defRPr/>
              </a:pPr>
              <a:t>12/4/2011</a:t>
            </a:fld>
            <a:endParaRPr lang="en-US"/>
          </a:p>
        </p:txBody>
      </p:sp>
      <p:sp>
        <p:nvSpPr>
          <p:cNvPr id="8" name="Rectangle 10"/>
          <p:cNvSpPr>
            <a:spLocks noGrp="1" noChangeArrowheads="1"/>
          </p:cNvSpPr>
          <p:nvPr>
            <p:ph type="ftr" sz="quarter" idx="11"/>
          </p:nvPr>
        </p:nvSpPr>
        <p:spPr>
          <a:ln/>
        </p:spPr>
        <p:txBody>
          <a:bodyPr/>
          <a:lstStyle>
            <a:lvl1pPr>
              <a:defRPr/>
            </a:lvl1pPr>
          </a:lstStyle>
          <a:p>
            <a:pPr>
              <a:defRPr/>
            </a:pPr>
            <a:endParaRPr lang="en-US"/>
          </a:p>
        </p:txBody>
      </p:sp>
      <p:sp>
        <p:nvSpPr>
          <p:cNvPr id="9" name="Rectangle 11"/>
          <p:cNvSpPr>
            <a:spLocks noGrp="1" noChangeArrowheads="1"/>
          </p:cNvSpPr>
          <p:nvPr>
            <p:ph type="sldNum" sz="quarter" idx="12"/>
          </p:nvPr>
        </p:nvSpPr>
        <p:spPr>
          <a:ln/>
        </p:spPr>
        <p:txBody>
          <a:bodyPr/>
          <a:lstStyle>
            <a:lvl1pPr>
              <a:defRPr/>
            </a:lvl1pPr>
          </a:lstStyle>
          <a:p>
            <a:pPr>
              <a:defRPr/>
            </a:pPr>
            <a:fld id="{A90521BA-4ECE-4DE0-AF6C-BE4BBF91DC3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dt" sz="half" idx="10"/>
          </p:nvPr>
        </p:nvSpPr>
        <p:spPr>
          <a:ln/>
        </p:spPr>
        <p:txBody>
          <a:bodyPr/>
          <a:lstStyle>
            <a:lvl1pPr>
              <a:defRPr/>
            </a:lvl1pPr>
          </a:lstStyle>
          <a:p>
            <a:pPr>
              <a:defRPr/>
            </a:pPr>
            <a:fld id="{860F472E-659F-4B6A-815D-43034ABB2F15}" type="datetime1">
              <a:rPr lang="en-US"/>
              <a:pPr>
                <a:defRPr/>
              </a:pPr>
              <a:t>12/4/2011</a:t>
            </a:fld>
            <a:endParaRPr lang="en-US"/>
          </a:p>
        </p:txBody>
      </p:sp>
      <p:sp>
        <p:nvSpPr>
          <p:cNvPr id="4" name="Rectangle 10"/>
          <p:cNvSpPr>
            <a:spLocks noGrp="1" noChangeArrowheads="1"/>
          </p:cNvSpPr>
          <p:nvPr>
            <p:ph type="ftr" sz="quarter" idx="11"/>
          </p:nvPr>
        </p:nvSpPr>
        <p:spPr>
          <a:ln/>
        </p:spPr>
        <p:txBody>
          <a:bodyPr/>
          <a:lstStyle>
            <a:lvl1pPr>
              <a:defRPr/>
            </a:lvl1pPr>
          </a:lstStyle>
          <a:p>
            <a:pPr>
              <a:defRPr/>
            </a:pPr>
            <a:endParaRPr lang="en-US"/>
          </a:p>
        </p:txBody>
      </p:sp>
      <p:sp>
        <p:nvSpPr>
          <p:cNvPr id="5" name="Rectangle 11"/>
          <p:cNvSpPr>
            <a:spLocks noGrp="1" noChangeArrowheads="1"/>
          </p:cNvSpPr>
          <p:nvPr>
            <p:ph type="sldNum" sz="quarter" idx="12"/>
          </p:nvPr>
        </p:nvSpPr>
        <p:spPr>
          <a:ln/>
        </p:spPr>
        <p:txBody>
          <a:bodyPr/>
          <a:lstStyle>
            <a:lvl1pPr>
              <a:defRPr/>
            </a:lvl1pPr>
          </a:lstStyle>
          <a:p>
            <a:pPr>
              <a:defRPr/>
            </a:pPr>
            <a:fld id="{8516777E-9D71-43C6-8513-D6B37393F69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fld id="{88A2C82D-1695-481E-A420-1AEAF14681E1}" type="datetime1">
              <a:rPr lang="en-US"/>
              <a:pPr>
                <a:defRPr/>
              </a:pPr>
              <a:t>12/4/2011</a:t>
            </a:fld>
            <a:endParaRPr lang="en-US"/>
          </a:p>
        </p:txBody>
      </p:sp>
      <p:sp>
        <p:nvSpPr>
          <p:cNvPr id="3" name="Rectangle 10"/>
          <p:cNvSpPr>
            <a:spLocks noGrp="1" noChangeArrowheads="1"/>
          </p:cNvSpPr>
          <p:nvPr>
            <p:ph type="ftr" sz="quarter" idx="11"/>
          </p:nvPr>
        </p:nvSpPr>
        <p:spPr>
          <a:ln/>
        </p:spPr>
        <p:txBody>
          <a:bodyPr/>
          <a:lstStyle>
            <a:lvl1pPr>
              <a:defRPr/>
            </a:lvl1pPr>
          </a:lstStyle>
          <a:p>
            <a:pPr>
              <a:defRPr/>
            </a:pPr>
            <a:endParaRPr lang="en-US"/>
          </a:p>
        </p:txBody>
      </p:sp>
      <p:sp>
        <p:nvSpPr>
          <p:cNvPr id="4" name="Rectangle 11"/>
          <p:cNvSpPr>
            <a:spLocks noGrp="1" noChangeArrowheads="1"/>
          </p:cNvSpPr>
          <p:nvPr>
            <p:ph type="sldNum" sz="quarter" idx="12"/>
          </p:nvPr>
        </p:nvSpPr>
        <p:spPr>
          <a:ln/>
        </p:spPr>
        <p:txBody>
          <a:bodyPr/>
          <a:lstStyle>
            <a:lvl1pPr>
              <a:defRPr/>
            </a:lvl1pPr>
          </a:lstStyle>
          <a:p>
            <a:pPr>
              <a:defRPr/>
            </a:pPr>
            <a:fld id="{3E5CA3F7-777B-4550-9BA9-A44CE7AE8F8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fld id="{BA5AE97C-40F1-4D6D-82B9-4F591227DA83}" type="datetime1">
              <a:rPr lang="en-US"/>
              <a:pPr>
                <a:defRPr/>
              </a:pPr>
              <a:t>12/4/2011</a:t>
            </a:fld>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6A23328C-BCFC-49A3-B65F-DBB5DDC227B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fld id="{20F85889-355F-40FC-ADF7-018C1B3B2AB2}" type="datetime1">
              <a:rPr lang="en-US"/>
              <a:pPr>
                <a:defRPr/>
              </a:pPr>
              <a:t>12/4/2011</a:t>
            </a:fld>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BC8727B3-C7D4-4257-A6CC-A7E66E98046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8686800" cy="4876800"/>
            <a:chOff x="0" y="0"/>
            <a:chExt cx="5472" cy="3072"/>
          </a:xfrm>
        </p:grpSpPr>
        <p:sp>
          <p:nvSpPr>
            <p:cNvPr id="15363" name="Rectangle 3"/>
            <p:cNvSpPr>
              <a:spLocks noChangeArrowheads="1"/>
            </p:cNvSpPr>
            <p:nvPr/>
          </p:nvSpPr>
          <p:spPr bwMode="auto">
            <a:xfrm>
              <a:off x="0" y="0"/>
              <a:ext cx="384" cy="3072"/>
            </a:xfrm>
            <a:prstGeom prst="rect">
              <a:avLst/>
            </a:prstGeom>
            <a:solidFill>
              <a:schemeClr val="accent1"/>
            </a:solidFill>
            <a:ln w="9525">
              <a:noFill/>
              <a:miter lim="800000"/>
              <a:headEnd/>
              <a:tailEnd/>
            </a:ln>
            <a:effectLst/>
          </p:spPr>
          <p:txBody>
            <a:bodyPr wrap="none" anchor="ctr"/>
            <a:lstStyle/>
            <a:p>
              <a:pPr algn="ctr">
                <a:defRPr/>
              </a:pPr>
              <a:endParaRPr lang="en-US">
                <a:latin typeface="Times New Roman" charset="0"/>
              </a:endParaRPr>
            </a:p>
          </p:txBody>
        </p:sp>
        <p:grpSp>
          <p:nvGrpSpPr>
            <p:cNvPr id="1034" name="Group 4"/>
            <p:cNvGrpSpPr>
              <a:grpSpLocks/>
            </p:cNvGrpSpPr>
            <p:nvPr/>
          </p:nvGrpSpPr>
          <p:grpSpPr bwMode="auto">
            <a:xfrm>
              <a:off x="240" y="893"/>
              <a:ext cx="5232" cy="115"/>
              <a:chOff x="240" y="893"/>
              <a:chExt cx="5232" cy="115"/>
            </a:xfrm>
          </p:grpSpPr>
          <p:sp>
            <p:nvSpPr>
              <p:cNvPr id="15365" name="Rectangle 5"/>
              <p:cNvSpPr>
                <a:spLocks noChangeArrowheads="1"/>
              </p:cNvSpPr>
              <p:nvPr/>
            </p:nvSpPr>
            <p:spPr bwMode="auto">
              <a:xfrm>
                <a:off x="4320" y="893"/>
                <a:ext cx="1152" cy="115"/>
              </a:xfrm>
              <a:prstGeom prst="rect">
                <a:avLst/>
              </a:prstGeom>
              <a:solidFill>
                <a:schemeClr val="folHlink"/>
              </a:solidFill>
              <a:ln w="9525">
                <a:noFill/>
                <a:miter lim="800000"/>
                <a:headEnd/>
                <a:tailEnd/>
              </a:ln>
              <a:effectLst/>
            </p:spPr>
            <p:txBody>
              <a:bodyPr wrap="none" anchor="ctr"/>
              <a:lstStyle/>
              <a:p>
                <a:pPr algn="ctr">
                  <a:defRPr/>
                </a:pPr>
                <a:endParaRPr lang="en-US">
                  <a:latin typeface="Times New Roman" charset="0"/>
                </a:endParaRPr>
              </a:p>
            </p:txBody>
          </p:sp>
          <p:sp>
            <p:nvSpPr>
              <p:cNvPr id="15366" name="Line 6"/>
              <p:cNvSpPr>
                <a:spLocks noChangeShapeType="1"/>
              </p:cNvSpPr>
              <p:nvPr/>
            </p:nvSpPr>
            <p:spPr bwMode="auto">
              <a:xfrm>
                <a:off x="240" y="941"/>
                <a:ext cx="5232" cy="0"/>
              </a:xfrm>
              <a:prstGeom prst="line">
                <a:avLst/>
              </a:prstGeom>
              <a:noFill/>
              <a:ln w="19050">
                <a:solidFill>
                  <a:schemeClr val="bg2"/>
                </a:solidFill>
                <a:round/>
                <a:headEnd/>
                <a:tailEnd/>
              </a:ln>
              <a:effectLst/>
            </p:spPr>
            <p:txBody>
              <a:bodyPr/>
              <a:lstStyle/>
              <a:p>
                <a:pPr>
                  <a:defRPr/>
                </a:pPr>
                <a:endParaRPr lang="en-US" sz="1800"/>
              </a:p>
            </p:txBody>
          </p:sp>
        </p:grpSp>
      </p:grpSp>
      <p:sp>
        <p:nvSpPr>
          <p:cNvPr id="1027" name="Rectangle 7"/>
          <p:cNvSpPr>
            <a:spLocks noGrp="1" noChangeArrowheads="1"/>
          </p:cNvSpPr>
          <p:nvPr>
            <p:ph type="title"/>
          </p:nvPr>
        </p:nvSpPr>
        <p:spPr bwMode="auto">
          <a:xfrm>
            <a:off x="914400" y="277813"/>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8"/>
          <p:cNvSpPr>
            <a:spLocks noGrp="1" noChangeArrowheads="1"/>
          </p:cNvSpPr>
          <p:nvPr>
            <p:ph type="body" idx="1"/>
          </p:nvPr>
        </p:nvSpPr>
        <p:spPr bwMode="auto">
          <a:xfrm>
            <a:off x="914400" y="1600200"/>
            <a:ext cx="77724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5369" name="Rectangle 9"/>
          <p:cNvSpPr>
            <a:spLocks noGrp="1" noChangeArrowheads="1"/>
          </p:cNvSpPr>
          <p:nvPr>
            <p:ph type="dt" sz="half" idx="2"/>
          </p:nvPr>
        </p:nvSpPr>
        <p:spPr bwMode="auto">
          <a:xfrm>
            <a:off x="914400" y="6251575"/>
            <a:ext cx="1981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smtClean="0">
                <a:latin typeface="Arial" charset="0"/>
              </a:defRPr>
            </a:lvl1pPr>
          </a:lstStyle>
          <a:p>
            <a:pPr>
              <a:defRPr/>
            </a:pPr>
            <a:fld id="{7F71BE63-B465-400E-85E6-6A3E561D7223}" type="datetime1">
              <a:rPr lang="en-US"/>
              <a:pPr>
                <a:defRPr/>
              </a:pPr>
              <a:t>12/4/2011</a:t>
            </a:fld>
            <a:endParaRPr lang="en-US"/>
          </a:p>
        </p:txBody>
      </p:sp>
      <p:sp>
        <p:nvSpPr>
          <p:cNvPr id="15370" name="Rectangle 10"/>
          <p:cNvSpPr>
            <a:spLocks noGrp="1" noChangeArrowheads="1"/>
          </p:cNvSpPr>
          <p:nvPr>
            <p:ph type="ftr" sz="quarter" idx="3"/>
          </p:nvPr>
        </p:nvSpPr>
        <p:spPr bwMode="auto">
          <a:xfrm>
            <a:off x="3352800" y="624840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smtClean="0">
                <a:latin typeface="Arial" charset="0"/>
              </a:defRPr>
            </a:lvl1pPr>
          </a:lstStyle>
          <a:p>
            <a:pPr>
              <a:defRPr/>
            </a:pPr>
            <a:endParaRPr lang="en-US"/>
          </a:p>
        </p:txBody>
      </p:sp>
      <p:sp>
        <p:nvSpPr>
          <p:cNvPr id="15371" name="Rectangle 11"/>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atin typeface="+mn-lt"/>
              </a:defRPr>
            </a:lvl1pPr>
          </a:lstStyle>
          <a:p>
            <a:pPr>
              <a:defRPr/>
            </a:pPr>
            <a:fld id="{62D8E7EE-416E-4BF4-9BDF-2988F80EF53E}" type="slidenum">
              <a:rPr lang="en-US"/>
              <a:pPr>
                <a:defRPr/>
              </a:pPr>
              <a:t>‹#›</a:t>
            </a:fld>
            <a:endParaRPr lang="en-US"/>
          </a:p>
        </p:txBody>
      </p:sp>
      <p:sp>
        <p:nvSpPr>
          <p:cNvPr id="15372" name="Line 12"/>
          <p:cNvSpPr>
            <a:spLocks noChangeShapeType="1"/>
          </p:cNvSpPr>
          <p:nvPr/>
        </p:nvSpPr>
        <p:spPr bwMode="auto">
          <a:xfrm>
            <a:off x="0" y="4876800"/>
            <a:ext cx="609600" cy="0"/>
          </a:xfrm>
          <a:prstGeom prst="line">
            <a:avLst/>
          </a:prstGeom>
          <a:noFill/>
          <a:ln w="44450">
            <a:solidFill>
              <a:schemeClr val="bg2"/>
            </a:solidFill>
            <a:round/>
            <a:headEnd/>
            <a:tailEnd/>
          </a:ln>
          <a:effectLst/>
        </p:spPr>
        <p:txBody>
          <a:bodyPr/>
          <a:lstStyle/>
          <a:p>
            <a:pPr>
              <a:defRPr/>
            </a:pPr>
            <a:endParaRPr lang="en-US" sz="1800"/>
          </a:p>
        </p:txBody>
      </p:sp>
    </p:spTree>
  </p:cSld>
  <p:clrMap bg1="lt1" tx1="dk1" bg2="lt2" tx2="dk2" accent1="accent1" accent2="accent2" accent3="accent3" accent4="accent4" accent5="accent5" accent6="accent6" hlink="hlink" folHlink="folHlink"/>
  <p:sldLayoutIdLst>
    <p:sldLayoutId id="2147483801"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 id="2147483798" r:id="rId12"/>
    <p:sldLayoutId id="2147483799" r:id="rId13"/>
    <p:sldLayoutId id="2147483800" r:id="rId14"/>
  </p:sldLayoutIdLst>
  <p:timing>
    <p:tnLst>
      <p:par>
        <p:cTn id="1" dur="indefinite" restart="never" nodeType="tmRoot"/>
      </p:par>
    </p:tnLst>
  </p:timing>
  <p:hf hdr="0" ftr="0" dt="0"/>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Times New Roman" charset="0"/>
        </a:defRPr>
      </a:lvl2pPr>
      <a:lvl3pPr algn="l" rtl="0" eaLnBrk="0" fontAlgn="base" hangingPunct="0">
        <a:spcBef>
          <a:spcPct val="0"/>
        </a:spcBef>
        <a:spcAft>
          <a:spcPct val="0"/>
        </a:spcAft>
        <a:defRPr sz="4200">
          <a:solidFill>
            <a:schemeClr val="tx2"/>
          </a:solidFill>
          <a:latin typeface="Times New Roman" charset="0"/>
        </a:defRPr>
      </a:lvl3pPr>
      <a:lvl4pPr algn="l" rtl="0" eaLnBrk="0" fontAlgn="base" hangingPunct="0">
        <a:spcBef>
          <a:spcPct val="0"/>
        </a:spcBef>
        <a:spcAft>
          <a:spcPct val="0"/>
        </a:spcAft>
        <a:defRPr sz="4200">
          <a:solidFill>
            <a:schemeClr val="tx2"/>
          </a:solidFill>
          <a:latin typeface="Times New Roman" charset="0"/>
        </a:defRPr>
      </a:lvl4pPr>
      <a:lvl5pPr algn="l" rtl="0" eaLnBrk="0" fontAlgn="base" hangingPunct="0">
        <a:spcBef>
          <a:spcPct val="0"/>
        </a:spcBef>
        <a:spcAft>
          <a:spcPct val="0"/>
        </a:spcAft>
        <a:defRPr sz="4200">
          <a:solidFill>
            <a:schemeClr val="tx2"/>
          </a:solidFill>
          <a:latin typeface="Times New Roman" charset="0"/>
        </a:defRPr>
      </a:lvl5pPr>
      <a:lvl6pPr marL="457200" algn="l" rtl="0" fontAlgn="base">
        <a:spcBef>
          <a:spcPct val="0"/>
        </a:spcBef>
        <a:spcAft>
          <a:spcPct val="0"/>
        </a:spcAft>
        <a:defRPr sz="4200">
          <a:solidFill>
            <a:schemeClr val="tx2"/>
          </a:solidFill>
          <a:latin typeface="Times New Roman" charset="0"/>
        </a:defRPr>
      </a:lvl6pPr>
      <a:lvl7pPr marL="914400" algn="l" rtl="0" fontAlgn="base">
        <a:spcBef>
          <a:spcPct val="0"/>
        </a:spcBef>
        <a:spcAft>
          <a:spcPct val="0"/>
        </a:spcAft>
        <a:defRPr sz="4200">
          <a:solidFill>
            <a:schemeClr val="tx2"/>
          </a:solidFill>
          <a:latin typeface="Times New Roman" charset="0"/>
        </a:defRPr>
      </a:lvl7pPr>
      <a:lvl8pPr marL="1371600" algn="l" rtl="0" fontAlgn="base">
        <a:spcBef>
          <a:spcPct val="0"/>
        </a:spcBef>
        <a:spcAft>
          <a:spcPct val="0"/>
        </a:spcAft>
        <a:defRPr sz="4200">
          <a:solidFill>
            <a:schemeClr val="tx2"/>
          </a:solidFill>
          <a:latin typeface="Times New Roman" charset="0"/>
        </a:defRPr>
      </a:lvl8pPr>
      <a:lvl9pPr marL="1828800" algn="l" rtl="0" fontAlgn="base">
        <a:spcBef>
          <a:spcPct val="0"/>
        </a:spcBef>
        <a:spcAft>
          <a:spcPct val="0"/>
        </a:spcAft>
        <a:defRPr sz="4200">
          <a:solidFill>
            <a:schemeClr val="tx2"/>
          </a:solidFill>
          <a:latin typeface="Times New Roman" charset="0"/>
        </a:defRPr>
      </a:lvl9pPr>
    </p:titleStyle>
    <p:bodyStyle>
      <a:lvl1pPr marL="342900" indent="-342900" algn="l" rtl="0" eaLnBrk="0" fontAlgn="base" hangingPunct="0">
        <a:spcBef>
          <a:spcPct val="20000"/>
        </a:spcBef>
        <a:spcAft>
          <a:spcPct val="0"/>
        </a:spcAft>
        <a:buClr>
          <a:schemeClr val="folHlink"/>
        </a:buClr>
        <a:buSzPct val="90000"/>
        <a:buFont typeface="Wingdings"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5"/>
          <p:cNvSpPr>
            <a:spLocks noGrp="1" noChangeArrowheads="1"/>
          </p:cNvSpPr>
          <p:nvPr>
            <p:ph type="sldNum" sz="quarter" idx="12"/>
          </p:nvPr>
        </p:nvSpPr>
        <p:spPr/>
        <p:txBody>
          <a:bodyPr/>
          <a:lstStyle/>
          <a:p>
            <a:pPr>
              <a:defRPr/>
            </a:pPr>
            <a:fld id="{170DD42C-828F-47ED-84C9-A98C69FD9AF8}" type="slidenum">
              <a:rPr lang="en-US"/>
              <a:pPr>
                <a:defRPr/>
              </a:pPr>
              <a:t>1</a:t>
            </a:fld>
            <a:endParaRPr lang="en-US"/>
          </a:p>
        </p:txBody>
      </p:sp>
      <p:sp>
        <p:nvSpPr>
          <p:cNvPr id="3075" name="Rectangle 2"/>
          <p:cNvSpPr>
            <a:spLocks noGrp="1" noChangeArrowheads="1"/>
          </p:cNvSpPr>
          <p:nvPr>
            <p:ph type="ctrTitle"/>
          </p:nvPr>
        </p:nvSpPr>
        <p:spPr>
          <a:xfrm>
            <a:off x="1828800" y="1447800"/>
            <a:ext cx="7162800" cy="1905000"/>
          </a:xfrm>
        </p:spPr>
        <p:txBody>
          <a:bodyPr/>
          <a:lstStyle/>
          <a:p>
            <a:pPr eaLnBrk="1" hangingPunct="1"/>
            <a:r>
              <a:rPr lang="en-US" sz="2800" b="1" dirty="0" smtClean="0">
                <a:solidFill>
                  <a:srgbClr val="FF0000"/>
                </a:solidFill>
                <a:latin typeface="Tahoma" pitchFamily="34" charset="0"/>
              </a:rPr>
              <a:t>Educational Challenges for the Urban Poor</a:t>
            </a:r>
          </a:p>
        </p:txBody>
      </p:sp>
      <p:sp>
        <p:nvSpPr>
          <p:cNvPr id="3076" name="Rectangle 3"/>
          <p:cNvSpPr>
            <a:spLocks noGrp="1" noChangeArrowheads="1"/>
          </p:cNvSpPr>
          <p:nvPr>
            <p:ph type="subTitle" idx="1"/>
          </p:nvPr>
        </p:nvSpPr>
        <p:spPr>
          <a:xfrm>
            <a:off x="1219200" y="3733800"/>
            <a:ext cx="7162800" cy="2057400"/>
          </a:xfrm>
        </p:spPr>
        <p:txBody>
          <a:bodyPr/>
          <a:lstStyle/>
          <a:p>
            <a:pPr algn="r" eaLnBrk="1" hangingPunct="1">
              <a:lnSpc>
                <a:spcPct val="90000"/>
              </a:lnSpc>
            </a:pPr>
            <a:endParaRPr lang="en-US" sz="2400" b="1" dirty="0" smtClean="0">
              <a:latin typeface="Tahoma" pitchFamily="34" charset="0"/>
            </a:endParaRPr>
          </a:p>
          <a:p>
            <a:pPr algn="r" eaLnBrk="1" hangingPunct="1">
              <a:lnSpc>
                <a:spcPct val="90000"/>
              </a:lnSpc>
            </a:pPr>
            <a:r>
              <a:rPr lang="en-US" sz="2400" b="1" dirty="0" err="1" smtClean="0">
                <a:latin typeface="Tahoma" pitchFamily="34" charset="0"/>
              </a:rPr>
              <a:t>Manzoor</a:t>
            </a:r>
            <a:r>
              <a:rPr lang="en-US" sz="2400" b="1" dirty="0" smtClean="0">
                <a:latin typeface="Tahoma" pitchFamily="34" charset="0"/>
              </a:rPr>
              <a:t> Ahmed</a:t>
            </a:r>
          </a:p>
          <a:p>
            <a:pPr algn="r" eaLnBrk="1" hangingPunct="1">
              <a:lnSpc>
                <a:spcPct val="90000"/>
              </a:lnSpc>
            </a:pPr>
            <a:r>
              <a:rPr lang="en-US" sz="1800" b="1" dirty="0" smtClean="0">
                <a:latin typeface="Tahoma" pitchFamily="34" charset="0"/>
              </a:rPr>
              <a:t>Institute of Educational Development</a:t>
            </a:r>
          </a:p>
          <a:p>
            <a:pPr algn="r" eaLnBrk="1" hangingPunct="1">
              <a:lnSpc>
                <a:spcPct val="90000"/>
              </a:lnSpc>
            </a:pPr>
            <a:r>
              <a:rPr lang="en-US" sz="1800" b="1" dirty="0" smtClean="0">
                <a:latin typeface="Tahoma" pitchFamily="34" charset="0"/>
              </a:rPr>
              <a:t> BRAC University</a:t>
            </a:r>
          </a:p>
          <a:p>
            <a:pPr algn="r" eaLnBrk="1" hangingPunct="1">
              <a:lnSpc>
                <a:spcPct val="90000"/>
              </a:lnSpc>
            </a:pPr>
            <a:endParaRPr lang="en-US" sz="2000" dirty="0" smtClean="0"/>
          </a:p>
          <a:p>
            <a:pPr algn="r" eaLnBrk="1" hangingPunct="1">
              <a:lnSpc>
                <a:spcPct val="90000"/>
              </a:lnSpc>
            </a:pPr>
            <a:r>
              <a:rPr lang="en-US" sz="2000" dirty="0" smtClean="0"/>
              <a:t>BICC</a:t>
            </a:r>
          </a:p>
          <a:p>
            <a:pPr algn="r" eaLnBrk="1" hangingPunct="1">
              <a:lnSpc>
                <a:spcPct val="90000"/>
              </a:lnSpc>
            </a:pPr>
            <a:r>
              <a:rPr lang="en-US" sz="2000" dirty="0" smtClean="0"/>
              <a:t>5 December 2011</a:t>
            </a:r>
          </a:p>
          <a:p>
            <a:pPr algn="r" eaLnBrk="1" hangingPunct="1">
              <a:lnSpc>
                <a:spcPct val="90000"/>
              </a:lnSpc>
            </a:pPr>
            <a:r>
              <a:rPr lang="en-US" sz="2000" dirty="0" smtClean="0"/>
              <a:t> </a:t>
            </a:r>
          </a:p>
        </p:txBody>
      </p:sp>
      <p:sp>
        <p:nvSpPr>
          <p:cNvPr id="3077" name="Text Box 4"/>
          <p:cNvSpPr txBox="1">
            <a:spLocks noChangeArrowheads="1"/>
          </p:cNvSpPr>
          <p:nvPr/>
        </p:nvSpPr>
        <p:spPr bwMode="auto">
          <a:xfrm>
            <a:off x="1863725" y="293688"/>
            <a:ext cx="5953125" cy="707886"/>
          </a:xfrm>
          <a:prstGeom prst="rect">
            <a:avLst/>
          </a:prstGeom>
          <a:noFill/>
          <a:ln w="9525">
            <a:noFill/>
            <a:miter lim="800000"/>
            <a:headEnd/>
            <a:tailEnd/>
          </a:ln>
        </p:spPr>
        <p:txBody>
          <a:bodyPr>
            <a:spAutoFit/>
          </a:bodyPr>
          <a:lstStyle/>
          <a:p>
            <a:r>
              <a:rPr lang="en-US" sz="2000" b="1" dirty="0" smtClean="0"/>
              <a:t>Thematic Debate: EDUCATON</a:t>
            </a:r>
            <a:endParaRPr lang="en-US" sz="2000" b="1" dirty="0"/>
          </a:p>
          <a:p>
            <a:r>
              <a:rPr lang="en-US" sz="2000" b="1" dirty="0" smtClean="0"/>
              <a:t>BANGLDESH URBAN FORUM</a:t>
            </a:r>
            <a:endParaRPr lang="en-US" sz="20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1"/>
          <p:cNvSpPr>
            <a:spLocks noGrp="1" noChangeArrowheads="1"/>
          </p:cNvSpPr>
          <p:nvPr>
            <p:ph type="sldNum" sz="quarter" idx="12"/>
          </p:nvPr>
        </p:nvSpPr>
        <p:spPr/>
        <p:txBody>
          <a:bodyPr/>
          <a:lstStyle/>
          <a:p>
            <a:pPr>
              <a:defRPr/>
            </a:pPr>
            <a:fld id="{950F49C8-6CAF-40C1-B5EF-615EBCB99FD2}" type="slidenum">
              <a:rPr lang="en-US"/>
              <a:pPr>
                <a:defRPr/>
              </a:pPr>
              <a:t>10</a:t>
            </a:fld>
            <a:endParaRPr lang="en-US"/>
          </a:p>
        </p:txBody>
      </p:sp>
      <p:sp>
        <p:nvSpPr>
          <p:cNvPr id="11267" name="Rectangle 2"/>
          <p:cNvSpPr>
            <a:spLocks noGrp="1" noChangeArrowheads="1"/>
          </p:cNvSpPr>
          <p:nvPr>
            <p:ph type="title"/>
          </p:nvPr>
        </p:nvSpPr>
        <p:spPr>
          <a:xfrm>
            <a:off x="914400" y="990600"/>
            <a:ext cx="7772400" cy="430213"/>
          </a:xfrm>
        </p:spPr>
        <p:txBody>
          <a:bodyPr/>
          <a:lstStyle/>
          <a:p>
            <a:pPr eaLnBrk="1" hangingPunct="1"/>
            <a:r>
              <a:rPr lang="en-US" sz="2800" b="1" i="1" dirty="0" smtClean="0">
                <a:solidFill>
                  <a:srgbClr val="FF0000"/>
                </a:solidFill>
                <a:latin typeface="Arial Rounded MT Bold" pitchFamily="34" charset="0"/>
              </a:rPr>
              <a:t>State of slum education…4</a:t>
            </a:r>
          </a:p>
        </p:txBody>
      </p:sp>
      <p:sp>
        <p:nvSpPr>
          <p:cNvPr id="11268" name="Rectangle 3"/>
          <p:cNvSpPr>
            <a:spLocks noGrp="1" noChangeArrowheads="1"/>
          </p:cNvSpPr>
          <p:nvPr>
            <p:ph type="body" idx="1"/>
          </p:nvPr>
        </p:nvSpPr>
        <p:spPr>
          <a:xfrm>
            <a:off x="914400" y="1447800"/>
            <a:ext cx="8001000" cy="4683125"/>
          </a:xfrm>
        </p:spPr>
        <p:txBody>
          <a:bodyPr/>
          <a:lstStyle/>
          <a:p>
            <a:pPr eaLnBrk="1" hangingPunct="1">
              <a:lnSpc>
                <a:spcPct val="80000"/>
              </a:lnSpc>
            </a:pPr>
            <a:endParaRPr lang="en-US" sz="1200" dirty="0" smtClean="0">
              <a:latin typeface="Tahoma" pitchFamily="34" charset="0"/>
            </a:endParaRPr>
          </a:p>
          <a:p>
            <a:pPr eaLnBrk="1" hangingPunct="1">
              <a:spcBef>
                <a:spcPct val="0"/>
              </a:spcBef>
              <a:buFont typeface="Wingdings" pitchFamily="2" charset="2"/>
              <a:buNone/>
            </a:pPr>
            <a:r>
              <a:rPr lang="en-US" sz="1800" b="1" i="1" dirty="0" smtClean="0">
                <a:latin typeface="Tahoma" pitchFamily="34" charset="0"/>
              </a:rPr>
              <a:t>Basic education for Hard to Reach Urban Working Children</a:t>
            </a:r>
          </a:p>
          <a:p>
            <a:pPr eaLnBrk="1" hangingPunct="1">
              <a:spcBef>
                <a:spcPct val="0"/>
              </a:spcBef>
              <a:buFont typeface="Wingdings" pitchFamily="2" charset="2"/>
              <a:buNone/>
            </a:pPr>
            <a:endParaRPr lang="en-US" sz="1800" b="1" i="1" dirty="0" smtClean="0">
              <a:latin typeface="Tahoma" pitchFamily="34" charset="0"/>
            </a:endParaRPr>
          </a:p>
          <a:p>
            <a:pPr eaLnBrk="1" hangingPunct="1">
              <a:spcBef>
                <a:spcPct val="0"/>
              </a:spcBef>
            </a:pPr>
            <a:r>
              <a:rPr lang="en-US" sz="2000" dirty="0" smtClean="0">
                <a:latin typeface="Arial Rounded MT Bold" pitchFamily="34" charset="0"/>
              </a:rPr>
              <a:t>Short (2.5 hrs) schooling for 10-14 age group who work at least 7 hrs a week – aimed at urban working children.</a:t>
            </a:r>
          </a:p>
          <a:p>
            <a:pPr eaLnBrk="1" hangingPunct="1">
              <a:spcBef>
                <a:spcPct val="0"/>
              </a:spcBef>
            </a:pPr>
            <a:r>
              <a:rPr lang="en-US" sz="2000" i="1" dirty="0" smtClean="0">
                <a:latin typeface="Arial Rounded MT Bold" pitchFamily="34" charset="0"/>
              </a:rPr>
              <a:t>Pry </a:t>
            </a:r>
            <a:r>
              <a:rPr lang="en-US" sz="2000" i="1" dirty="0" err="1" smtClean="0">
                <a:latin typeface="Arial Rounded MT Bold" pitchFamily="34" charset="0"/>
              </a:rPr>
              <a:t>edn</a:t>
            </a:r>
            <a:r>
              <a:rPr lang="en-US" sz="2000" i="1" dirty="0" smtClean="0">
                <a:latin typeface="Arial Rounded MT Bold" pitchFamily="34" charset="0"/>
              </a:rPr>
              <a:t> equivalent, life skills, rights and protection form hazardous work – 40 months course; run through contracts with NGOs from BNFE, supported by UNICEF and donors.</a:t>
            </a:r>
          </a:p>
          <a:p>
            <a:pPr eaLnBrk="1" hangingPunct="1">
              <a:spcBef>
                <a:spcPct val="0"/>
              </a:spcBef>
            </a:pPr>
            <a:r>
              <a:rPr lang="en-US" sz="2000" dirty="0" smtClean="0">
                <a:latin typeface="Arial Rounded MT Bold" pitchFamily="34" charset="0"/>
              </a:rPr>
              <a:t>Some 366,000 children served in 6 cities 1997-2004; currently about 6,000 centers to serve 166,000.</a:t>
            </a:r>
          </a:p>
          <a:p>
            <a:pPr eaLnBrk="1" hangingPunct="1">
              <a:spcBef>
                <a:spcPct val="0"/>
              </a:spcBef>
            </a:pPr>
            <a:r>
              <a:rPr lang="en-US" sz="2000" i="1" dirty="0" smtClean="0">
                <a:latin typeface="Arial Rounded MT Bold" pitchFamily="34" charset="0"/>
              </a:rPr>
              <a:t>Completers can join class 4 in govt. pry. School. About 15% reported to do so.</a:t>
            </a:r>
          </a:p>
          <a:p>
            <a:pPr eaLnBrk="1" hangingPunct="1">
              <a:spcBef>
                <a:spcPct val="0"/>
              </a:spcBef>
            </a:pPr>
            <a:r>
              <a:rPr lang="en-US" sz="2000" dirty="0" smtClean="0">
                <a:latin typeface="Arial Rounded MT Bold" pitchFamily="34" charset="0"/>
              </a:rPr>
              <a:t>A necessary initiative - an ad hoc project, a small proportion going into regular pry. school, inadequate for the size of the problem, and not yet a systemic solution.  </a:t>
            </a:r>
            <a:endParaRPr lang="en-US" sz="1200" dirty="0" smtClean="0">
              <a:latin typeface="Tahoma" pitchFamily="34" charset="0"/>
            </a:endParaRPr>
          </a:p>
          <a:p>
            <a:pPr eaLnBrk="1" hangingPunct="1">
              <a:lnSpc>
                <a:spcPct val="80000"/>
              </a:lnSpc>
              <a:buFontTx/>
              <a:buNone/>
            </a:pPr>
            <a:endParaRPr lang="en-US" sz="1400" i="1" dirty="0" smtClean="0">
              <a:latin typeface="Tahoma" pitchFamily="34" charset="0"/>
            </a:endParaRPr>
          </a:p>
          <a:p>
            <a:pPr eaLnBrk="1" hangingPunct="1">
              <a:lnSpc>
                <a:spcPct val="80000"/>
              </a:lnSpc>
              <a:buFontTx/>
              <a:buChar char="-"/>
            </a:pPr>
            <a:endParaRPr lang="en-US" sz="1400" dirty="0" smtClean="0">
              <a:latin typeface="Tahoma"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1"/>
          <p:cNvSpPr>
            <a:spLocks noGrp="1" noChangeArrowheads="1"/>
          </p:cNvSpPr>
          <p:nvPr>
            <p:ph type="sldNum" sz="quarter" idx="12"/>
          </p:nvPr>
        </p:nvSpPr>
        <p:spPr/>
        <p:txBody>
          <a:bodyPr/>
          <a:lstStyle/>
          <a:p>
            <a:pPr>
              <a:defRPr/>
            </a:pPr>
            <a:fld id="{03B7EDC1-BB68-4F18-8AC4-D4BEA56BBBCF}" type="slidenum">
              <a:rPr lang="en-US"/>
              <a:pPr>
                <a:defRPr/>
              </a:pPr>
              <a:t>11</a:t>
            </a:fld>
            <a:endParaRPr lang="en-US"/>
          </a:p>
        </p:txBody>
      </p:sp>
      <p:sp>
        <p:nvSpPr>
          <p:cNvPr id="12291" name="TextBox 1"/>
          <p:cNvSpPr txBox="1">
            <a:spLocks noChangeArrowheads="1"/>
          </p:cNvSpPr>
          <p:nvPr/>
        </p:nvSpPr>
        <p:spPr bwMode="auto">
          <a:xfrm>
            <a:off x="914400" y="1828800"/>
            <a:ext cx="7772400" cy="4647426"/>
          </a:xfrm>
          <a:prstGeom prst="rect">
            <a:avLst/>
          </a:prstGeom>
          <a:noFill/>
          <a:ln w="9525">
            <a:noFill/>
            <a:miter lim="800000"/>
            <a:headEnd/>
            <a:tailEnd/>
          </a:ln>
        </p:spPr>
        <p:txBody>
          <a:bodyPr>
            <a:spAutoFit/>
          </a:bodyPr>
          <a:lstStyle/>
          <a:p>
            <a:pPr>
              <a:lnSpc>
                <a:spcPct val="80000"/>
              </a:lnSpc>
            </a:pPr>
            <a:r>
              <a:rPr lang="en-US" b="1" i="1" dirty="0" smtClean="0"/>
              <a:t>Extent of effective reform </a:t>
            </a:r>
            <a:r>
              <a:rPr lang="en-US" i="1" dirty="0" smtClean="0"/>
              <a:t>of governance and resource management for cities towards autonomy and local accountability will set the scene for effective action.</a:t>
            </a:r>
            <a:endParaRPr lang="en-GB" i="1" dirty="0" smtClean="0"/>
          </a:p>
          <a:p>
            <a:pPr>
              <a:lnSpc>
                <a:spcPct val="80000"/>
              </a:lnSpc>
            </a:pPr>
            <a:endParaRPr lang="en-US" dirty="0">
              <a:latin typeface="Arial Rounded MT Bold" pitchFamily="34" charset="0"/>
            </a:endParaRPr>
          </a:p>
          <a:p>
            <a:pPr>
              <a:lnSpc>
                <a:spcPct val="80000"/>
              </a:lnSpc>
              <a:buFont typeface="Arial" charset="0"/>
              <a:buChar char="•"/>
            </a:pPr>
            <a:r>
              <a:rPr lang="en-US" dirty="0" smtClean="0"/>
              <a:t> </a:t>
            </a:r>
            <a:r>
              <a:rPr lang="en-US" sz="2000" dirty="0" smtClean="0"/>
              <a:t>Coordinated education planning within the framework of regional development planning to mitigate pressure on city services. Education Policy 2010, not explicit on urban issues, but can be a general guide. </a:t>
            </a:r>
            <a:endParaRPr lang="en-US" sz="2000" dirty="0">
              <a:latin typeface="Arial Rounded MT Bold" pitchFamily="34" charset="0"/>
            </a:endParaRPr>
          </a:p>
          <a:p>
            <a:pPr>
              <a:lnSpc>
                <a:spcPct val="80000"/>
              </a:lnSpc>
              <a:buFont typeface="Arial" charset="0"/>
              <a:buChar char="•"/>
            </a:pPr>
            <a:endParaRPr lang="en-US" sz="2000" dirty="0">
              <a:latin typeface="Arial Rounded MT Bold" pitchFamily="34" charset="0"/>
            </a:endParaRPr>
          </a:p>
          <a:p>
            <a:pPr>
              <a:lnSpc>
                <a:spcPct val="80000"/>
              </a:lnSpc>
              <a:buFont typeface="Arial" charset="0"/>
              <a:buChar char="•"/>
            </a:pPr>
            <a:r>
              <a:rPr lang="en-US" sz="2000" dirty="0">
                <a:latin typeface="Arial Rounded MT Bold" pitchFamily="34" charset="0"/>
              </a:rPr>
              <a:t> </a:t>
            </a:r>
            <a:r>
              <a:rPr lang="en-US" sz="2000" dirty="0" smtClean="0">
                <a:latin typeface="Arial Rounded MT Bold" pitchFamily="34" charset="0"/>
              </a:rPr>
              <a:t> </a:t>
            </a:r>
            <a:r>
              <a:rPr lang="en-US" sz="2000" dirty="0" smtClean="0"/>
              <a:t>Coordinated planning for a wider range of services for the diverse needs of urban poor – ECD, preschool, formal basic education, second chance, special needs, skills development, and serving the gifted. </a:t>
            </a:r>
            <a:endParaRPr lang="en-US" sz="2000" dirty="0">
              <a:latin typeface="Arial Rounded MT Bold" pitchFamily="34" charset="0"/>
            </a:endParaRPr>
          </a:p>
          <a:p>
            <a:pPr>
              <a:lnSpc>
                <a:spcPct val="80000"/>
              </a:lnSpc>
            </a:pPr>
            <a:endParaRPr lang="en-US" sz="2000" dirty="0">
              <a:latin typeface="Arial Rounded MT Bold" pitchFamily="34" charset="0"/>
            </a:endParaRPr>
          </a:p>
          <a:p>
            <a:pPr>
              <a:lnSpc>
                <a:spcPct val="80000"/>
              </a:lnSpc>
            </a:pPr>
            <a:endParaRPr lang="en-US" sz="1800" dirty="0"/>
          </a:p>
          <a:p>
            <a:pPr>
              <a:lnSpc>
                <a:spcPct val="80000"/>
              </a:lnSpc>
              <a:buFontTx/>
              <a:buChar char="-"/>
            </a:pPr>
            <a:endParaRPr lang="en-US" sz="2800" i="1" dirty="0"/>
          </a:p>
        </p:txBody>
      </p:sp>
      <p:sp>
        <p:nvSpPr>
          <p:cNvPr id="12292" name="TextBox 2"/>
          <p:cNvSpPr txBox="1">
            <a:spLocks noChangeArrowheads="1"/>
          </p:cNvSpPr>
          <p:nvPr/>
        </p:nvSpPr>
        <p:spPr bwMode="auto">
          <a:xfrm>
            <a:off x="990600" y="1066800"/>
            <a:ext cx="3451586" cy="461665"/>
          </a:xfrm>
          <a:prstGeom prst="rect">
            <a:avLst/>
          </a:prstGeom>
          <a:noFill/>
          <a:ln w="9525">
            <a:noFill/>
            <a:miter lim="800000"/>
            <a:headEnd/>
            <a:tailEnd/>
          </a:ln>
        </p:spPr>
        <p:txBody>
          <a:bodyPr wrap="none">
            <a:spAutoFit/>
          </a:bodyPr>
          <a:lstStyle/>
          <a:p>
            <a:r>
              <a:rPr lang="en-US" b="1" i="1" dirty="0" smtClean="0">
                <a:solidFill>
                  <a:srgbClr val="FF0000"/>
                </a:solidFill>
              </a:rPr>
              <a:t>What should be done</a:t>
            </a:r>
            <a:endParaRPr lang="en-US" b="1" dirty="0">
              <a:solidFill>
                <a:srgbClr val="FF0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1"/>
          <p:cNvSpPr>
            <a:spLocks noGrp="1" noChangeArrowheads="1"/>
          </p:cNvSpPr>
          <p:nvPr>
            <p:ph type="sldNum" sz="quarter" idx="12"/>
          </p:nvPr>
        </p:nvSpPr>
        <p:spPr/>
        <p:txBody>
          <a:bodyPr/>
          <a:lstStyle/>
          <a:p>
            <a:pPr>
              <a:defRPr/>
            </a:pPr>
            <a:fld id="{68ECFD52-A12A-44F6-884D-988EDC39D65F}" type="slidenum">
              <a:rPr lang="en-US"/>
              <a:pPr>
                <a:defRPr/>
              </a:pPr>
              <a:t>12</a:t>
            </a:fld>
            <a:endParaRPr lang="en-US"/>
          </a:p>
        </p:txBody>
      </p:sp>
      <p:sp>
        <p:nvSpPr>
          <p:cNvPr id="13315" name="TextBox 1"/>
          <p:cNvSpPr txBox="1">
            <a:spLocks noChangeArrowheads="1"/>
          </p:cNvSpPr>
          <p:nvPr/>
        </p:nvSpPr>
        <p:spPr bwMode="auto">
          <a:xfrm>
            <a:off x="990600" y="990600"/>
            <a:ext cx="4638675" cy="1200329"/>
          </a:xfrm>
          <a:prstGeom prst="rect">
            <a:avLst/>
          </a:prstGeom>
          <a:noFill/>
          <a:ln w="9525">
            <a:noFill/>
            <a:miter lim="800000"/>
            <a:headEnd/>
            <a:tailEnd/>
          </a:ln>
        </p:spPr>
        <p:txBody>
          <a:bodyPr>
            <a:spAutoFit/>
          </a:bodyPr>
          <a:lstStyle/>
          <a:p>
            <a:r>
              <a:rPr lang="en-US" b="1" i="1" dirty="0" smtClean="0">
                <a:solidFill>
                  <a:srgbClr val="FF0000"/>
                </a:solidFill>
              </a:rPr>
              <a:t>What should be done…2</a:t>
            </a:r>
            <a:endParaRPr lang="en-US" b="1" dirty="0" smtClean="0">
              <a:solidFill>
                <a:srgbClr val="FF0000"/>
              </a:solidFill>
            </a:endParaRPr>
          </a:p>
          <a:p>
            <a:endParaRPr lang="en-US" b="1" i="1" dirty="0">
              <a:solidFill>
                <a:srgbClr val="FF0000"/>
              </a:solidFill>
            </a:endParaRPr>
          </a:p>
          <a:p>
            <a:endParaRPr lang="en-US" dirty="0"/>
          </a:p>
        </p:txBody>
      </p:sp>
      <p:sp>
        <p:nvSpPr>
          <p:cNvPr id="13316" name="TextBox 2"/>
          <p:cNvSpPr txBox="1">
            <a:spLocks noChangeArrowheads="1"/>
          </p:cNvSpPr>
          <p:nvPr/>
        </p:nvSpPr>
        <p:spPr bwMode="auto">
          <a:xfrm>
            <a:off x="685800" y="1676400"/>
            <a:ext cx="8458200" cy="4869025"/>
          </a:xfrm>
          <a:prstGeom prst="rect">
            <a:avLst/>
          </a:prstGeom>
          <a:noFill/>
          <a:ln w="9525">
            <a:noFill/>
            <a:miter lim="800000"/>
            <a:headEnd/>
            <a:tailEnd/>
          </a:ln>
        </p:spPr>
        <p:txBody>
          <a:bodyPr wrap="square">
            <a:spAutoFit/>
          </a:bodyPr>
          <a:lstStyle/>
          <a:p>
            <a:pPr>
              <a:lnSpc>
                <a:spcPct val="80000"/>
              </a:lnSpc>
              <a:buFont typeface="Arial" charset="0"/>
              <a:buChar char="•"/>
            </a:pPr>
            <a:r>
              <a:rPr lang="en-US" sz="2000" dirty="0" smtClean="0"/>
              <a:t>The city government should have responsibility and resources to offer basic education and related services for all children in the city.</a:t>
            </a:r>
          </a:p>
          <a:p>
            <a:pPr>
              <a:lnSpc>
                <a:spcPct val="80000"/>
              </a:lnSpc>
              <a:buFont typeface="Arial" charset="0"/>
              <a:buChar char="•"/>
            </a:pPr>
            <a:endParaRPr lang="en-GB" sz="2000" dirty="0" smtClean="0"/>
          </a:p>
          <a:p>
            <a:pPr>
              <a:lnSpc>
                <a:spcPct val="80000"/>
              </a:lnSpc>
              <a:buFont typeface="Arial" charset="0"/>
              <a:buChar char="•"/>
            </a:pPr>
            <a:r>
              <a:rPr lang="en-US" sz="2000" dirty="0" smtClean="0">
                <a:latin typeface="Arial Rounded MT Bold" pitchFamily="34" charset="0"/>
              </a:rPr>
              <a:t> </a:t>
            </a:r>
            <a:r>
              <a:rPr lang="en-US" sz="2000" dirty="0" smtClean="0"/>
              <a:t>A rights-based approach that ensures acceptable quality services for all children in each “ward,” through a coordinated planning mechanism involving all providers.</a:t>
            </a:r>
          </a:p>
          <a:p>
            <a:pPr>
              <a:lnSpc>
                <a:spcPct val="80000"/>
              </a:lnSpc>
            </a:pPr>
            <a:endParaRPr lang="en-US" sz="2000" dirty="0" smtClean="0"/>
          </a:p>
          <a:p>
            <a:pPr>
              <a:lnSpc>
                <a:spcPct val="80000"/>
              </a:lnSpc>
              <a:buFont typeface="Arial" charset="0"/>
              <a:buChar char="•"/>
            </a:pPr>
            <a:r>
              <a:rPr lang="en-US" sz="2000" dirty="0" smtClean="0"/>
              <a:t>Expanding resource base – national government allocation, city tax base, education </a:t>
            </a:r>
            <a:r>
              <a:rPr lang="en-US" sz="2000" dirty="0" err="1" smtClean="0"/>
              <a:t>cess</a:t>
            </a:r>
            <a:r>
              <a:rPr lang="en-US" sz="2000" dirty="0" smtClean="0"/>
              <a:t>, private sector, CSR, community, NGOs, parents etc. – used effectively through coordinated area-based and participatory planning. </a:t>
            </a:r>
          </a:p>
          <a:p>
            <a:pPr lvl="0">
              <a:lnSpc>
                <a:spcPct val="80000"/>
              </a:lnSpc>
            </a:pPr>
            <a:endParaRPr lang="en-US" dirty="0" smtClean="0"/>
          </a:p>
          <a:p>
            <a:pPr lvl="0">
              <a:lnSpc>
                <a:spcPct val="80000"/>
              </a:lnSpc>
            </a:pPr>
            <a:r>
              <a:rPr lang="en-US" i="1" dirty="0" smtClean="0"/>
              <a:t>For most of 15 million urban children under 15 in the country, it is lack of space, environment and provision for  growth, development, play, recreation and quality education. The Vision 2021 must have a sharper focus </a:t>
            </a:r>
            <a:r>
              <a:rPr lang="en-US" i="1" smtClean="0"/>
              <a:t>on overcoming this </a:t>
            </a:r>
            <a:r>
              <a:rPr lang="en-US" i="1" dirty="0" smtClean="0"/>
              <a:t>situation </a:t>
            </a:r>
            <a:r>
              <a:rPr lang="en-US" dirty="0" smtClean="0"/>
              <a:t>. </a:t>
            </a:r>
            <a:endParaRPr lang="en-GB" dirty="0" smtClean="0"/>
          </a:p>
          <a:p>
            <a:pPr>
              <a:lnSpc>
                <a:spcPct val="80000"/>
              </a:lnSpc>
            </a:pPr>
            <a:endParaRPr lang="en-US" dirty="0">
              <a:latin typeface="Arial Rounded MT Bold"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1"/>
          <p:cNvSpPr>
            <a:spLocks noGrp="1" noChangeArrowheads="1"/>
          </p:cNvSpPr>
          <p:nvPr>
            <p:ph type="sldNum" sz="quarter" idx="12"/>
          </p:nvPr>
        </p:nvSpPr>
        <p:spPr/>
        <p:txBody>
          <a:bodyPr/>
          <a:lstStyle/>
          <a:p>
            <a:pPr>
              <a:defRPr/>
            </a:pPr>
            <a:fld id="{8B371460-E1B0-4764-8FF8-E14D6C6D41AB}" type="slidenum">
              <a:rPr lang="en-US"/>
              <a:pPr>
                <a:defRPr/>
              </a:pPr>
              <a:t>13</a:t>
            </a:fld>
            <a:endParaRPr lang="en-US"/>
          </a:p>
        </p:txBody>
      </p:sp>
      <p:sp>
        <p:nvSpPr>
          <p:cNvPr id="15363" name="TextBox 1"/>
          <p:cNvSpPr txBox="1">
            <a:spLocks noChangeArrowheads="1"/>
          </p:cNvSpPr>
          <p:nvPr/>
        </p:nvSpPr>
        <p:spPr bwMode="auto">
          <a:xfrm>
            <a:off x="1828800" y="2438400"/>
            <a:ext cx="4046538" cy="2554288"/>
          </a:xfrm>
          <a:prstGeom prst="rect">
            <a:avLst/>
          </a:prstGeom>
          <a:noFill/>
          <a:ln w="9525">
            <a:noFill/>
            <a:miter lim="800000"/>
            <a:headEnd/>
            <a:tailEnd/>
          </a:ln>
        </p:spPr>
        <p:txBody>
          <a:bodyPr wrap="none">
            <a:spAutoFit/>
          </a:bodyPr>
          <a:lstStyle/>
          <a:p>
            <a:r>
              <a:rPr lang="en-US" sz="8000">
                <a:solidFill>
                  <a:srgbClr val="FF0000"/>
                </a:solidFill>
                <a:latin typeface="Sybil Green" pitchFamily="2" charset="0"/>
              </a:rPr>
              <a:t> Thank </a:t>
            </a:r>
          </a:p>
          <a:p>
            <a:r>
              <a:rPr lang="en-US" sz="8000">
                <a:solidFill>
                  <a:srgbClr val="FF0000"/>
                </a:solidFill>
                <a:latin typeface="Sybil Green" pitchFamily="2" charset="0"/>
              </a:rPr>
              <a:t>  YOU</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1"/>
          <p:cNvSpPr>
            <a:spLocks noGrp="1" noChangeArrowheads="1"/>
          </p:cNvSpPr>
          <p:nvPr>
            <p:ph type="sldNum" sz="quarter" idx="12"/>
          </p:nvPr>
        </p:nvSpPr>
        <p:spPr/>
        <p:txBody>
          <a:bodyPr/>
          <a:lstStyle/>
          <a:p>
            <a:pPr>
              <a:defRPr/>
            </a:pPr>
            <a:fld id="{1510B18E-9FE6-4E7B-BF14-5CBE934131F5}" type="slidenum">
              <a:rPr lang="en-US"/>
              <a:pPr>
                <a:defRPr/>
              </a:pPr>
              <a:t>2</a:t>
            </a:fld>
            <a:endParaRPr lang="en-US"/>
          </a:p>
        </p:txBody>
      </p:sp>
      <p:sp>
        <p:nvSpPr>
          <p:cNvPr id="4099" name="TextBox 1"/>
          <p:cNvSpPr txBox="1">
            <a:spLocks noChangeArrowheads="1"/>
          </p:cNvSpPr>
          <p:nvPr/>
        </p:nvSpPr>
        <p:spPr bwMode="auto">
          <a:xfrm>
            <a:off x="2743200" y="1066800"/>
            <a:ext cx="3988592" cy="461665"/>
          </a:xfrm>
          <a:prstGeom prst="rect">
            <a:avLst/>
          </a:prstGeom>
          <a:noFill/>
          <a:ln w="9525">
            <a:noFill/>
            <a:miter lim="800000"/>
            <a:headEnd/>
            <a:tailEnd/>
          </a:ln>
        </p:spPr>
        <p:txBody>
          <a:bodyPr wrap="square">
            <a:spAutoFit/>
          </a:bodyPr>
          <a:lstStyle/>
          <a:p>
            <a:r>
              <a:rPr lang="en-US" b="1" i="1" dirty="0" smtClean="0">
                <a:solidFill>
                  <a:srgbClr val="FF0000"/>
                </a:solidFill>
              </a:rPr>
              <a:t>BUF Brief for the session</a:t>
            </a:r>
            <a:endParaRPr lang="en-US" b="1" i="1" dirty="0">
              <a:solidFill>
                <a:srgbClr val="FF0000"/>
              </a:solidFill>
            </a:endParaRPr>
          </a:p>
        </p:txBody>
      </p:sp>
      <p:sp>
        <p:nvSpPr>
          <p:cNvPr id="4100" name="TextBox 2"/>
          <p:cNvSpPr txBox="1">
            <a:spLocks noChangeArrowheads="1"/>
          </p:cNvSpPr>
          <p:nvPr/>
        </p:nvSpPr>
        <p:spPr bwMode="auto">
          <a:xfrm>
            <a:off x="838200" y="1752600"/>
            <a:ext cx="7772400" cy="2923877"/>
          </a:xfrm>
          <a:prstGeom prst="rect">
            <a:avLst/>
          </a:prstGeom>
          <a:noFill/>
          <a:ln w="9525">
            <a:noFill/>
            <a:miter lim="800000"/>
            <a:headEnd/>
            <a:tailEnd/>
          </a:ln>
        </p:spPr>
        <p:txBody>
          <a:bodyPr wrap="square">
            <a:spAutoFit/>
          </a:bodyPr>
          <a:lstStyle/>
          <a:p>
            <a:endParaRPr lang="en-US" dirty="0"/>
          </a:p>
          <a:p>
            <a:r>
              <a:rPr lang="en-US" sz="4000" dirty="0" smtClean="0"/>
              <a:t>“</a:t>
            </a:r>
            <a:r>
              <a:rPr lang="en-US" sz="2800" dirty="0" smtClean="0"/>
              <a:t>To raise awareness of key stakeholders</a:t>
            </a:r>
          </a:p>
          <a:p>
            <a:r>
              <a:rPr lang="en-US" sz="2800" dirty="0" smtClean="0"/>
              <a:t>about the challenges  faced by urban poor children in accessing quality education and different efforts being made to address these challenges</a:t>
            </a:r>
            <a:r>
              <a:rPr lang="en-US" sz="3600" dirty="0" smtClean="0"/>
              <a:t>.” </a:t>
            </a:r>
            <a:endParaRPr lang="en-US" sz="3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1"/>
          <p:cNvSpPr>
            <a:spLocks noGrp="1" noChangeArrowheads="1"/>
          </p:cNvSpPr>
          <p:nvPr>
            <p:ph type="sldNum" sz="quarter" idx="12"/>
          </p:nvPr>
        </p:nvSpPr>
        <p:spPr/>
        <p:txBody>
          <a:bodyPr/>
          <a:lstStyle/>
          <a:p>
            <a:pPr>
              <a:defRPr/>
            </a:pPr>
            <a:fld id="{61ABFA9B-84D3-4EE0-BAB7-A9C94B1179C0}" type="slidenum">
              <a:rPr lang="en-US"/>
              <a:pPr>
                <a:defRPr/>
              </a:pPr>
              <a:t>3</a:t>
            </a:fld>
            <a:endParaRPr lang="en-US"/>
          </a:p>
        </p:txBody>
      </p:sp>
      <p:sp>
        <p:nvSpPr>
          <p:cNvPr id="10242" name="Rectangle 2"/>
          <p:cNvSpPr>
            <a:spLocks noGrp="1" noChangeArrowheads="1"/>
          </p:cNvSpPr>
          <p:nvPr>
            <p:ph type="title"/>
          </p:nvPr>
        </p:nvSpPr>
        <p:spPr>
          <a:xfrm>
            <a:off x="914400" y="228600"/>
            <a:ext cx="7772400" cy="1143000"/>
          </a:xfrm>
        </p:spPr>
        <p:txBody>
          <a:bodyPr/>
          <a:lstStyle/>
          <a:p>
            <a:pPr eaLnBrk="1" hangingPunct="1">
              <a:defRPr/>
            </a:pPr>
            <a:r>
              <a:rPr lang="en-US" sz="2800" b="1" i="1" dirty="0" smtClean="0">
                <a:solidFill>
                  <a:srgbClr val="FF0000"/>
                </a:solidFill>
                <a:latin typeface="+mn-lt"/>
                <a:ea typeface="+mn-ea"/>
                <a:cs typeface="+mn-cs"/>
              </a:rPr>
              <a:t>Major  items to be covered</a:t>
            </a:r>
            <a:br>
              <a:rPr lang="en-US" sz="2800" b="1" i="1" dirty="0" smtClean="0">
                <a:solidFill>
                  <a:srgbClr val="FF0000"/>
                </a:solidFill>
                <a:latin typeface="+mn-lt"/>
                <a:ea typeface="+mn-ea"/>
                <a:cs typeface="+mn-cs"/>
              </a:rPr>
            </a:br>
            <a:endParaRPr lang="en-US" sz="2800" b="1" i="1" dirty="0" smtClean="0">
              <a:solidFill>
                <a:srgbClr val="FF0000"/>
              </a:solidFill>
              <a:latin typeface="Tahoma" pitchFamily="34" charset="0"/>
            </a:endParaRPr>
          </a:p>
        </p:txBody>
      </p:sp>
      <p:sp>
        <p:nvSpPr>
          <p:cNvPr id="5124" name="Rectangle 3"/>
          <p:cNvSpPr>
            <a:spLocks noGrp="1" noChangeArrowheads="1"/>
          </p:cNvSpPr>
          <p:nvPr>
            <p:ph type="body" idx="1"/>
          </p:nvPr>
        </p:nvSpPr>
        <p:spPr>
          <a:xfrm>
            <a:off x="914400" y="1600200"/>
            <a:ext cx="8001000" cy="4876800"/>
          </a:xfrm>
        </p:spPr>
        <p:txBody>
          <a:bodyPr/>
          <a:lstStyle/>
          <a:p>
            <a:pPr lvl="0"/>
            <a:endParaRPr lang="en-US" sz="3200" dirty="0" smtClean="0"/>
          </a:p>
          <a:p>
            <a:pPr lvl="0"/>
            <a:r>
              <a:rPr lang="en-US" sz="3200" dirty="0" smtClean="0"/>
              <a:t>1. </a:t>
            </a:r>
            <a:r>
              <a:rPr lang="en-US" dirty="0" smtClean="0">
                <a:latin typeface="Arial Narrow" pitchFamily="34" charset="0"/>
              </a:rPr>
              <a:t>Education and human development and the urban policy context.</a:t>
            </a:r>
          </a:p>
          <a:p>
            <a:r>
              <a:rPr lang="en-US" dirty="0" smtClean="0">
                <a:latin typeface="Arial Narrow" pitchFamily="34" charset="0"/>
              </a:rPr>
              <a:t>2. State of education services for poor urban children</a:t>
            </a:r>
            <a:endParaRPr lang="en-GB" dirty="0" smtClean="0">
              <a:latin typeface="Arial Narrow" pitchFamily="34" charset="0"/>
            </a:endParaRPr>
          </a:p>
          <a:p>
            <a:pPr lvl="0"/>
            <a:r>
              <a:rPr lang="en-US" dirty="0" smtClean="0">
                <a:latin typeface="Arial Narrow" pitchFamily="34" charset="0"/>
              </a:rPr>
              <a:t>3. Way forward: policy and strategy considerations</a:t>
            </a:r>
            <a:endParaRPr lang="en-GB" dirty="0" smtClean="0">
              <a:latin typeface="Arial Narrow" pitchFamily="34" charset="0"/>
            </a:endParaRPr>
          </a:p>
          <a:p>
            <a:endParaRPr lang="en-US" sz="2000" dirty="0" smtClean="0"/>
          </a:p>
          <a:p>
            <a:pPr eaLnBrk="1" hangingPunct="1">
              <a:lnSpc>
                <a:spcPct val="80000"/>
              </a:lnSpc>
              <a:buNone/>
            </a:pPr>
            <a:endParaRPr lang="en-US" sz="2400" b="1" i="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1"/>
          <p:cNvSpPr>
            <a:spLocks noGrp="1" noChangeArrowheads="1"/>
          </p:cNvSpPr>
          <p:nvPr>
            <p:ph type="sldNum" sz="quarter" idx="12"/>
          </p:nvPr>
        </p:nvSpPr>
        <p:spPr/>
        <p:txBody>
          <a:bodyPr/>
          <a:lstStyle/>
          <a:p>
            <a:pPr>
              <a:defRPr/>
            </a:pPr>
            <a:fld id="{ADC21401-ED76-4EA6-BD58-C29638FE3BDD}" type="slidenum">
              <a:rPr lang="en-US"/>
              <a:pPr>
                <a:defRPr/>
              </a:pPr>
              <a:t>4</a:t>
            </a:fld>
            <a:endParaRPr lang="en-US"/>
          </a:p>
        </p:txBody>
      </p:sp>
      <p:sp>
        <p:nvSpPr>
          <p:cNvPr id="6147" name="Rectangle 2"/>
          <p:cNvSpPr>
            <a:spLocks noGrp="1" noChangeArrowheads="1"/>
          </p:cNvSpPr>
          <p:nvPr>
            <p:ph type="title"/>
          </p:nvPr>
        </p:nvSpPr>
        <p:spPr>
          <a:xfrm>
            <a:off x="914400" y="762000"/>
            <a:ext cx="7772400" cy="609600"/>
          </a:xfrm>
        </p:spPr>
        <p:txBody>
          <a:bodyPr/>
          <a:lstStyle/>
          <a:p>
            <a:r>
              <a:rPr lang="en-US" sz="2400" b="1" dirty="0" smtClean="0">
                <a:solidFill>
                  <a:srgbClr val="FF0000"/>
                </a:solidFill>
                <a:latin typeface="Arial Rounded MT Bold" pitchFamily="34" charset="0"/>
              </a:rPr>
              <a:t>Urban policy context and  educational services</a:t>
            </a:r>
          </a:p>
        </p:txBody>
      </p:sp>
      <p:sp>
        <p:nvSpPr>
          <p:cNvPr id="6148" name="Rectangle 3"/>
          <p:cNvSpPr>
            <a:spLocks noGrp="1" noChangeArrowheads="1"/>
          </p:cNvSpPr>
          <p:nvPr>
            <p:ph type="body" idx="1"/>
          </p:nvPr>
        </p:nvSpPr>
        <p:spPr>
          <a:xfrm>
            <a:off x="609600" y="1447800"/>
            <a:ext cx="8534400" cy="4648200"/>
          </a:xfrm>
        </p:spPr>
        <p:txBody>
          <a:bodyPr/>
          <a:lstStyle/>
          <a:p>
            <a:pPr lvl="0"/>
            <a:r>
              <a:rPr lang="en-US" i="1" dirty="0" smtClean="0"/>
              <a:t>Demography of rapid urban growth and pressure on education services</a:t>
            </a:r>
          </a:p>
          <a:p>
            <a:pPr lvl="0">
              <a:buNone/>
            </a:pPr>
            <a:r>
              <a:rPr lang="en-US" sz="3200" dirty="0" smtClean="0"/>
              <a:t>	</a:t>
            </a:r>
            <a:r>
              <a:rPr lang="en-US" dirty="0" smtClean="0">
                <a:latin typeface="Arial Narrow" pitchFamily="34" charset="0"/>
              </a:rPr>
              <a:t>Roughly 30% of people urban</a:t>
            </a:r>
          </a:p>
          <a:p>
            <a:pPr lvl="0">
              <a:buNone/>
            </a:pPr>
            <a:r>
              <a:rPr lang="en-US" dirty="0" smtClean="0">
                <a:latin typeface="Arial Narrow" pitchFamily="34" charset="0"/>
              </a:rPr>
              <a:t>	Growing at 6% - 5 times of rural rate</a:t>
            </a:r>
          </a:p>
          <a:p>
            <a:pPr lvl="0">
              <a:buNone/>
            </a:pPr>
            <a:r>
              <a:rPr lang="en-US" dirty="0" smtClean="0">
                <a:latin typeface="Arial Narrow" pitchFamily="34" charset="0"/>
              </a:rPr>
              <a:t>	I/3 of urban residents in slums, ½ of them in extreme poverty</a:t>
            </a:r>
            <a:endParaRPr lang="en-GB" dirty="0" smtClean="0">
              <a:latin typeface="Arial Narrow" pitchFamily="34" charset="0"/>
            </a:endParaRPr>
          </a:p>
          <a:p>
            <a:pPr lvl="0"/>
            <a:r>
              <a:rPr lang="en-US" i="1" dirty="0" smtClean="0"/>
              <a:t>“Primacy” of capital city</a:t>
            </a:r>
          </a:p>
          <a:p>
            <a:pPr lvl="0">
              <a:buNone/>
            </a:pPr>
            <a:r>
              <a:rPr lang="en-US" dirty="0" smtClean="0"/>
              <a:t>	</a:t>
            </a:r>
            <a:r>
              <a:rPr lang="en-US" dirty="0" smtClean="0">
                <a:latin typeface="Arial Narrow" pitchFamily="34" charset="0"/>
              </a:rPr>
              <a:t>40% of urban people in Dhaka –  high primacy and</a:t>
            </a:r>
          </a:p>
          <a:p>
            <a:pPr lvl="0">
              <a:buNone/>
            </a:pPr>
            <a:r>
              <a:rPr lang="en-US" dirty="0" smtClean="0">
                <a:latin typeface="Arial Narrow" pitchFamily="34" charset="0"/>
              </a:rPr>
              <a:t>	absence of policy for integrated regional planning  </a:t>
            </a:r>
            <a:endParaRPr lang="en-GB" sz="3600" dirty="0" smtClean="0">
              <a:latin typeface="Arial Narrow" pitchFamily="34" charset="0"/>
            </a:endParaRPr>
          </a:p>
          <a:p>
            <a:endParaRPr lang="en-US" sz="1600" dirty="0" smtClean="0">
              <a:latin typeface="Arial Narrow" pitchFamily="34" charset="0"/>
            </a:endParaRPr>
          </a:p>
          <a:p>
            <a:pPr>
              <a:lnSpc>
                <a:spcPct val="80000"/>
              </a:lnSpc>
            </a:pPr>
            <a:endParaRPr lang="en-US" sz="1200" b="1" dirty="0" smtClean="0">
              <a:latin typeface="Arial Narrow" pitchFamily="34" charset="0"/>
            </a:endParaRPr>
          </a:p>
          <a:p>
            <a:pPr>
              <a:lnSpc>
                <a:spcPct val="80000"/>
              </a:lnSpc>
            </a:pPr>
            <a:endParaRPr lang="en-US" sz="1000" b="1" dirty="0" smtClean="0"/>
          </a:p>
          <a:p>
            <a:pPr>
              <a:lnSpc>
                <a:spcPct val="80000"/>
              </a:lnSpc>
              <a:buFont typeface="Wingdings" pitchFamily="2" charset="2"/>
              <a:buNone/>
            </a:pPr>
            <a:endParaRPr lang="en-US" sz="1000" b="1" dirty="0" smtClean="0"/>
          </a:p>
          <a:p>
            <a:pPr>
              <a:lnSpc>
                <a:spcPct val="80000"/>
              </a:lnSpc>
            </a:pPr>
            <a:endParaRPr lang="en-US" sz="1000" b="1"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1"/>
          <p:cNvSpPr>
            <a:spLocks noGrp="1" noChangeArrowheads="1"/>
          </p:cNvSpPr>
          <p:nvPr>
            <p:ph type="sldNum" sz="quarter" idx="12"/>
          </p:nvPr>
        </p:nvSpPr>
        <p:spPr/>
        <p:txBody>
          <a:bodyPr/>
          <a:lstStyle/>
          <a:p>
            <a:pPr>
              <a:defRPr/>
            </a:pPr>
            <a:fld id="{3CC93D77-D3F2-4C02-A664-0D42245B874D}" type="slidenum">
              <a:rPr lang="en-US"/>
              <a:pPr>
                <a:defRPr/>
              </a:pPr>
              <a:t>5</a:t>
            </a:fld>
            <a:endParaRPr lang="en-US"/>
          </a:p>
        </p:txBody>
      </p:sp>
      <p:sp>
        <p:nvSpPr>
          <p:cNvPr id="7171" name="TextBox 3"/>
          <p:cNvSpPr txBox="1">
            <a:spLocks noChangeArrowheads="1"/>
          </p:cNvSpPr>
          <p:nvPr/>
        </p:nvSpPr>
        <p:spPr bwMode="auto">
          <a:xfrm>
            <a:off x="1143000" y="990600"/>
            <a:ext cx="5384800" cy="830997"/>
          </a:xfrm>
          <a:prstGeom prst="rect">
            <a:avLst/>
          </a:prstGeom>
          <a:noFill/>
          <a:ln w="9525">
            <a:noFill/>
            <a:miter lim="800000"/>
            <a:headEnd/>
            <a:tailEnd/>
          </a:ln>
        </p:spPr>
        <p:txBody>
          <a:bodyPr>
            <a:spAutoFit/>
          </a:bodyPr>
          <a:lstStyle/>
          <a:p>
            <a:r>
              <a:rPr lang="en-US" b="1" i="1" dirty="0" smtClean="0">
                <a:solidFill>
                  <a:srgbClr val="FF0000"/>
                </a:solidFill>
              </a:rPr>
              <a:t>Policy context …2</a:t>
            </a:r>
            <a:endParaRPr lang="en-US" b="1" i="1" dirty="0">
              <a:solidFill>
                <a:srgbClr val="FF0000"/>
              </a:solidFill>
            </a:endParaRPr>
          </a:p>
          <a:p>
            <a:endParaRPr lang="en-US" b="1" i="1" dirty="0">
              <a:solidFill>
                <a:srgbClr val="FF0000"/>
              </a:solidFill>
            </a:endParaRPr>
          </a:p>
        </p:txBody>
      </p:sp>
      <p:sp>
        <p:nvSpPr>
          <p:cNvPr id="7172" name="TextBox 4"/>
          <p:cNvSpPr txBox="1">
            <a:spLocks noChangeArrowheads="1"/>
          </p:cNvSpPr>
          <p:nvPr/>
        </p:nvSpPr>
        <p:spPr bwMode="auto">
          <a:xfrm>
            <a:off x="685800" y="1600200"/>
            <a:ext cx="8305800" cy="4339650"/>
          </a:xfrm>
          <a:prstGeom prst="rect">
            <a:avLst/>
          </a:prstGeom>
          <a:noFill/>
          <a:ln w="9525">
            <a:noFill/>
            <a:miter lim="800000"/>
            <a:headEnd/>
            <a:tailEnd/>
          </a:ln>
        </p:spPr>
        <p:txBody>
          <a:bodyPr>
            <a:spAutoFit/>
          </a:bodyPr>
          <a:lstStyle/>
          <a:p>
            <a:pPr>
              <a:buFont typeface="Wingdings" pitchFamily="2" charset="2"/>
              <a:buChar char="§"/>
            </a:pPr>
            <a:r>
              <a:rPr lang="en-US" sz="1800" dirty="0" smtClean="0"/>
              <a:t> </a:t>
            </a:r>
            <a:r>
              <a:rPr lang="en-US" i="1" dirty="0" smtClean="0"/>
              <a:t>Political economy of urban services: </a:t>
            </a:r>
          </a:p>
          <a:p>
            <a:r>
              <a:rPr lang="en-US" dirty="0" smtClean="0"/>
              <a:t> - </a:t>
            </a:r>
            <a:r>
              <a:rPr lang="en-US" dirty="0" smtClean="0">
                <a:latin typeface="Arial Narrow" pitchFamily="34" charset="0"/>
                <a:cs typeface="Simplified Arabic Fixed" pitchFamily="49" charset="-78"/>
              </a:rPr>
              <a:t>Cities don’t have mandate and resources to provide essential services, such as education and health care.</a:t>
            </a:r>
          </a:p>
          <a:p>
            <a:r>
              <a:rPr lang="en-US" dirty="0" smtClean="0">
                <a:latin typeface="Arial Narrow" pitchFamily="34" charset="0"/>
                <a:cs typeface="Simplified Arabic Fixed" pitchFamily="49" charset="-78"/>
              </a:rPr>
              <a:t>- Capital megacity role thrust upon a provincial town without structural change and planning</a:t>
            </a:r>
          </a:p>
          <a:p>
            <a:pPr>
              <a:buFontTx/>
              <a:buChar char="-"/>
            </a:pPr>
            <a:r>
              <a:rPr lang="en-US" dirty="0" smtClean="0">
                <a:latin typeface="Arial Narrow" pitchFamily="34" charset="0"/>
                <a:cs typeface="Simplified Arabic Fixed" pitchFamily="49" charset="-78"/>
              </a:rPr>
              <a:t> Low priority and ambivalence about services for urban poor</a:t>
            </a:r>
          </a:p>
          <a:p>
            <a:pPr>
              <a:buFontTx/>
              <a:buChar char="-"/>
            </a:pPr>
            <a:r>
              <a:rPr lang="en-US" dirty="0" smtClean="0">
                <a:latin typeface="Arial Narrow" pitchFamily="34" charset="0"/>
                <a:cs typeface="Simplified Arabic Fixed" pitchFamily="49" charset="-78"/>
              </a:rPr>
              <a:t> Politicians and bureaucrats like unitary and highly </a:t>
            </a:r>
            <a:r>
              <a:rPr lang="en-US" dirty="0" err="1" smtClean="0">
                <a:latin typeface="Arial Narrow" pitchFamily="34" charset="0"/>
                <a:cs typeface="Simplified Arabic Fixed" pitchFamily="49" charset="-78"/>
              </a:rPr>
              <a:t>centralised</a:t>
            </a:r>
            <a:r>
              <a:rPr lang="en-US" dirty="0" smtClean="0">
                <a:latin typeface="Arial Narrow" pitchFamily="34" charset="0"/>
                <a:cs typeface="Simplified Arabic Fixed" pitchFamily="49" charset="-78"/>
              </a:rPr>
              <a:t> governance</a:t>
            </a:r>
          </a:p>
          <a:p>
            <a:pPr>
              <a:buFontTx/>
              <a:buChar char="-"/>
            </a:pPr>
            <a:r>
              <a:rPr lang="en-US" dirty="0" smtClean="0">
                <a:latin typeface="Arial Narrow" pitchFamily="34" charset="0"/>
                <a:cs typeface="Simplified Arabic Fixed" pitchFamily="49" charset="-78"/>
              </a:rPr>
              <a:t> It suits the privileged, as long as there is no serious challenge.  </a:t>
            </a:r>
          </a:p>
          <a:p>
            <a:pPr lvl="0">
              <a:buFont typeface="Wingdings" pitchFamily="2" charset="2"/>
              <a:buChar char="§"/>
            </a:pPr>
            <a:endParaRPr lang="en-US" dirty="0" smtClean="0"/>
          </a:p>
          <a:p>
            <a:pPr>
              <a:buFont typeface="Wingdings" pitchFamily="2" charset="2"/>
              <a:buChar char="§"/>
            </a:pPr>
            <a:endParaRPr lang="en-US" sz="1800" dirty="0" smtClean="0"/>
          </a:p>
          <a:p>
            <a:endParaRPr lang="en-US" sz="1800" dirty="0"/>
          </a:p>
        </p:txBody>
      </p:sp>
      <p:sp>
        <p:nvSpPr>
          <p:cNvPr id="5" name="TextBox 4"/>
          <p:cNvSpPr txBox="1"/>
          <p:nvPr/>
        </p:nvSpPr>
        <p:spPr>
          <a:xfrm>
            <a:off x="4533900" y="3198167"/>
            <a:ext cx="76200" cy="461665"/>
          </a:xfrm>
          <a:prstGeom prst="rect">
            <a:avLst/>
          </a:prstGeom>
          <a:noFill/>
        </p:spPr>
        <p:txBody>
          <a:bodyPr wrap="square" rtlCol="0">
            <a:spAutoFit/>
          </a:bodyPr>
          <a:ls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endParaRPr lang="en-GB"/>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0"/>
            <a:ext cx="7772400" cy="5181600"/>
          </a:xfrm>
        </p:spPr>
        <p:txBody>
          <a:bodyPr/>
          <a:lstStyle/>
          <a:p>
            <a:pPr lvl="0"/>
            <a:r>
              <a:rPr lang="en-US" sz="1800" i="1" dirty="0" smtClean="0"/>
              <a:t/>
            </a:r>
            <a:br>
              <a:rPr lang="en-US" sz="1800" i="1" dirty="0" smtClean="0"/>
            </a:br>
            <a:r>
              <a:rPr lang="en-US" sz="1800" i="1" dirty="0" smtClean="0"/>
              <a:t/>
            </a:r>
            <a:br>
              <a:rPr lang="en-US" sz="1800" i="1" dirty="0" smtClean="0"/>
            </a:br>
            <a:r>
              <a:rPr lang="en-US" sz="1800" i="1" dirty="0" smtClean="0"/>
              <a:t/>
            </a:r>
            <a:br>
              <a:rPr lang="en-US" sz="1800" i="1" dirty="0" smtClean="0"/>
            </a:br>
            <a:r>
              <a:rPr lang="en-US" sz="1800" i="1" dirty="0" smtClean="0"/>
              <a:t/>
            </a:r>
            <a:br>
              <a:rPr lang="en-US" sz="1800" i="1" dirty="0" smtClean="0"/>
            </a:br>
            <a:r>
              <a:rPr lang="en-US" sz="2000" i="1" dirty="0" smtClean="0">
                <a:latin typeface="Arial" pitchFamily="34" charset="0"/>
                <a:cs typeface="Arial" pitchFamily="34" charset="0"/>
              </a:rPr>
              <a:t>Draft urban policy: Can it address structural obstacles in urban governance, resources for delivering services and giving a voice to the poor? </a:t>
            </a:r>
            <a:r>
              <a:rPr lang="en-GB" sz="2000" i="1" dirty="0" smtClean="0">
                <a:latin typeface="Arial" pitchFamily="34" charset="0"/>
                <a:cs typeface="Arial" pitchFamily="34" charset="0"/>
              </a:rPr>
              <a:t/>
            </a:r>
            <a:br>
              <a:rPr lang="en-GB" sz="2000" i="1" dirty="0" smtClean="0">
                <a:latin typeface="Arial" pitchFamily="34" charset="0"/>
                <a:cs typeface="Arial" pitchFamily="34" charset="0"/>
              </a:rPr>
            </a:br>
            <a:r>
              <a:rPr lang="en-US" sz="2000" dirty="0" smtClean="0">
                <a:latin typeface="Arial" pitchFamily="34" charset="0"/>
                <a:cs typeface="Arial" pitchFamily="34" charset="0"/>
              </a:rPr>
              <a:t> - It covers everything with 21 strategies ; but it remains a draft while all kinds of long range decisions made with no reference to policy.</a:t>
            </a:r>
            <a:br>
              <a:rPr lang="en-US" sz="2000" dirty="0" smtClean="0">
                <a:latin typeface="Arial" pitchFamily="34" charset="0"/>
                <a:cs typeface="Arial" pitchFamily="34" charset="0"/>
              </a:rPr>
            </a:br>
            <a:r>
              <a:rPr lang="en-US" sz="2000" dirty="0" smtClean="0">
                <a:latin typeface="Arial" pitchFamily="34" charset="0"/>
                <a:cs typeface="Arial" pitchFamily="34" charset="0"/>
              </a:rPr>
              <a:t> -  “Non-implementation of detailed area plan (DAP) is taking the Dhaka city towards planning disaster” – after adoption, every decision subject to 7-member cabinet committee review, due to powerful real estate lobby pressure, </a:t>
            </a:r>
            <a:r>
              <a:rPr lang="en-US" sz="2000" dirty="0" err="1" smtClean="0">
                <a:latin typeface="Arial" pitchFamily="34" charset="0"/>
                <a:cs typeface="Arial" pitchFamily="34" charset="0"/>
              </a:rPr>
              <a:t>paralysing</a:t>
            </a:r>
            <a:r>
              <a:rPr lang="en-US" sz="2000" dirty="0" smtClean="0">
                <a:latin typeface="Arial" pitchFamily="34" charset="0"/>
                <a:cs typeface="Arial" pitchFamily="34" charset="0"/>
              </a:rPr>
              <a:t> action.</a:t>
            </a:r>
            <a:br>
              <a:rPr lang="en-US" sz="2000" dirty="0" smtClean="0">
                <a:latin typeface="Arial" pitchFamily="34" charset="0"/>
                <a:cs typeface="Arial" pitchFamily="34" charset="0"/>
              </a:rPr>
            </a:br>
            <a:r>
              <a:rPr lang="en-US" sz="2000" dirty="0" smtClean="0">
                <a:latin typeface="Arial" pitchFamily="34" charset="0"/>
                <a:cs typeface="Arial" pitchFamily="34" charset="0"/>
              </a:rPr>
              <a:t> - A master plan in the 1930s, zonal plan in 1956 and master plan in 1959 –none implemented.</a:t>
            </a:r>
            <a:br>
              <a:rPr lang="en-US" sz="2000" dirty="0" smtClean="0">
                <a:latin typeface="Arial" pitchFamily="34" charset="0"/>
                <a:cs typeface="Arial" pitchFamily="34" charset="0"/>
              </a:rPr>
            </a:br>
            <a:r>
              <a:rPr lang="en-US" sz="2000" dirty="0" smtClean="0"/>
              <a:t/>
            </a:r>
            <a:br>
              <a:rPr lang="en-US" sz="2000" dirty="0" smtClean="0"/>
            </a:br>
            <a:r>
              <a:rPr lang="en-US" sz="2000" b="1" i="1" dirty="0" smtClean="0"/>
              <a:t>Urban poor everywhere face a hostile political economy environment</a:t>
            </a:r>
            <a:br>
              <a:rPr lang="en-US" sz="2000" b="1" i="1" dirty="0" smtClean="0"/>
            </a:br>
            <a:endParaRPr lang="en-GB" sz="2000" dirty="0"/>
          </a:p>
        </p:txBody>
      </p:sp>
      <p:sp>
        <p:nvSpPr>
          <p:cNvPr id="3" name="Slide Number Placeholder 2"/>
          <p:cNvSpPr>
            <a:spLocks noGrp="1"/>
          </p:cNvSpPr>
          <p:nvPr>
            <p:ph type="sldNum" sz="quarter" idx="12"/>
          </p:nvPr>
        </p:nvSpPr>
        <p:spPr/>
        <p:txBody>
          <a:bodyPr/>
          <a:lstStyle/>
          <a:p>
            <a:pPr>
              <a:defRPr/>
            </a:pPr>
            <a:fld id="{8516777E-9D71-43C6-8513-D6B37393F696}" type="slidenum">
              <a:rPr lang="en-US" smtClean="0"/>
              <a:pPr>
                <a:defRPr/>
              </a:pPr>
              <a:t>6</a:t>
            </a:fld>
            <a:endParaRPr lang="en-US"/>
          </a:p>
        </p:txBody>
      </p:sp>
      <p:sp>
        <p:nvSpPr>
          <p:cNvPr id="4" name="TextBox 4"/>
          <p:cNvSpPr txBox="1"/>
          <p:nvPr/>
        </p:nvSpPr>
        <p:spPr>
          <a:xfrm>
            <a:off x="990600" y="990601"/>
            <a:ext cx="7467600" cy="461665"/>
          </a:xfrm>
          <a:prstGeom prst="rect">
            <a:avLst/>
          </a:prstGeom>
          <a:noFill/>
        </p:spPr>
        <p:txBody>
          <a:bodyPr wrap="square" rtlCol="0">
            <a:spAutoFit/>
          </a:bodyPr>
          <a:ls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endParaRPr lang="en-GB"/>
          </a:p>
        </p:txBody>
      </p:sp>
      <p:sp>
        <p:nvSpPr>
          <p:cNvPr id="6" name="TextBox 5"/>
          <p:cNvSpPr txBox="1"/>
          <p:nvPr/>
        </p:nvSpPr>
        <p:spPr>
          <a:xfrm>
            <a:off x="1600200" y="914400"/>
            <a:ext cx="4038600" cy="461665"/>
          </a:xfrm>
          <a:prstGeom prst="rect">
            <a:avLst/>
          </a:prstGeom>
          <a:noFill/>
        </p:spPr>
        <p:txBody>
          <a:bodyPr wrap="square" rtlCol="0">
            <a:spAutoFit/>
          </a:bodyPr>
          <a:lstStyle/>
          <a:p>
            <a:r>
              <a:rPr lang="en-US" b="1" i="1" dirty="0" smtClean="0">
                <a:solidFill>
                  <a:srgbClr val="FF0000"/>
                </a:solidFill>
              </a:rPr>
              <a:t>Policy context …3</a:t>
            </a:r>
            <a:endParaRPr lang="en-US" b="1" i="1" dirty="0">
              <a:solidFill>
                <a:srgbClr val="FF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1"/>
          <p:cNvSpPr>
            <a:spLocks noGrp="1" noChangeArrowheads="1"/>
          </p:cNvSpPr>
          <p:nvPr>
            <p:ph type="sldNum" sz="quarter" idx="12"/>
          </p:nvPr>
        </p:nvSpPr>
        <p:spPr/>
        <p:txBody>
          <a:bodyPr/>
          <a:lstStyle/>
          <a:p>
            <a:pPr>
              <a:defRPr/>
            </a:pPr>
            <a:fld id="{F9B970C7-E193-4450-8544-3F21E02A41C5}" type="slidenum">
              <a:rPr lang="en-US"/>
              <a:pPr>
                <a:defRPr/>
              </a:pPr>
              <a:t>7</a:t>
            </a:fld>
            <a:endParaRPr lang="en-US"/>
          </a:p>
        </p:txBody>
      </p:sp>
      <p:sp>
        <p:nvSpPr>
          <p:cNvPr id="8195" name="TextBox 6"/>
          <p:cNvSpPr txBox="1">
            <a:spLocks noChangeArrowheads="1"/>
          </p:cNvSpPr>
          <p:nvPr/>
        </p:nvSpPr>
        <p:spPr bwMode="auto">
          <a:xfrm>
            <a:off x="990600" y="762000"/>
            <a:ext cx="7543800" cy="461665"/>
          </a:xfrm>
          <a:prstGeom prst="rect">
            <a:avLst/>
          </a:prstGeom>
          <a:noFill/>
          <a:ln w="9525">
            <a:noFill/>
            <a:miter lim="800000"/>
            <a:headEnd/>
            <a:tailEnd/>
          </a:ln>
        </p:spPr>
        <p:txBody>
          <a:bodyPr>
            <a:spAutoFit/>
          </a:bodyPr>
          <a:lstStyle/>
          <a:p>
            <a:r>
              <a:rPr lang="en-US" b="1" i="1" dirty="0" smtClean="0">
                <a:solidFill>
                  <a:srgbClr val="FF0000"/>
                </a:solidFill>
              </a:rPr>
              <a:t>State of Education Services for Urban Poor</a:t>
            </a:r>
            <a:endParaRPr lang="en-US" b="1" i="1" dirty="0">
              <a:solidFill>
                <a:srgbClr val="FF0000"/>
              </a:solidFill>
            </a:endParaRPr>
          </a:p>
        </p:txBody>
      </p:sp>
      <p:graphicFrame>
        <p:nvGraphicFramePr>
          <p:cNvPr id="8206" name="Group 14"/>
          <p:cNvGraphicFramePr>
            <a:graphicFrameLocks noGrp="1"/>
          </p:cNvGraphicFramePr>
          <p:nvPr/>
        </p:nvGraphicFramePr>
        <p:xfrm>
          <a:off x="990600" y="1676401"/>
          <a:ext cx="7620000" cy="4668845"/>
        </p:xfrm>
        <a:graphic>
          <a:graphicData uri="http://schemas.openxmlformats.org/drawingml/2006/table">
            <a:tbl>
              <a:tblPr/>
              <a:tblGrid>
                <a:gridCol w="7620000"/>
              </a:tblGrid>
              <a:tr h="3597330">
                <a:tc>
                  <a:txBody>
                    <a:bodyPr/>
                    <a:lstStyle/>
                    <a:p>
                      <a:pPr marL="0" marR="0" lvl="0" indent="0" algn="l" defTabSz="914400" rtl="0" eaLnBrk="1" fontAlgn="base" latinLnBrk="0" hangingPunct="1">
                        <a:lnSpc>
                          <a:spcPct val="80000"/>
                        </a:lnSpc>
                        <a:spcBef>
                          <a:spcPct val="0"/>
                        </a:spcBef>
                        <a:spcAft>
                          <a:spcPct val="0"/>
                        </a:spcAft>
                        <a:buClrTx/>
                        <a:buSzTx/>
                        <a:buFont typeface="Arial" charset="0"/>
                        <a:buNone/>
                        <a:tabLst/>
                        <a:defRPr/>
                      </a:pPr>
                      <a:r>
                        <a:rPr lang="en-US" sz="2400" dirty="0" smtClean="0">
                          <a:latin typeface="Arial" pitchFamily="34" charset="0"/>
                          <a:ea typeface="Times New Roman"/>
                          <a:cs typeface="Arial" pitchFamily="34" charset="0"/>
                        </a:rPr>
                        <a:t>Overall inadequacy of basic education services for urban slums - </a:t>
                      </a:r>
                      <a:r>
                        <a:rPr kumimoji="0" lang="en-US" sz="2400" b="0" i="0" u="none" strike="noStrike" cap="none" normalizeH="0" baseline="0" dirty="0" smtClean="0">
                          <a:ln>
                            <a:noFill/>
                          </a:ln>
                          <a:solidFill>
                            <a:schemeClr val="tx1"/>
                          </a:solidFill>
                          <a:effectLst/>
                          <a:latin typeface="Arial" charset="0"/>
                        </a:rPr>
                        <a:t>No EMIS for urban slum education</a:t>
                      </a:r>
                    </a:p>
                    <a:p>
                      <a:pPr marL="0" marR="0" lvl="0" indent="0" algn="l" defTabSz="914400" rtl="0" eaLnBrk="1" fontAlgn="base" latinLnBrk="0" hangingPunct="1">
                        <a:lnSpc>
                          <a:spcPct val="80000"/>
                        </a:lnSpc>
                        <a:spcBef>
                          <a:spcPct val="0"/>
                        </a:spcBef>
                        <a:spcAft>
                          <a:spcPct val="0"/>
                        </a:spcAft>
                        <a:buClrTx/>
                        <a:buSzTx/>
                        <a:buFont typeface="Arial" charset="0"/>
                        <a:buNone/>
                        <a:tabLst/>
                      </a:pPr>
                      <a:endParaRPr kumimoji="0" lang="en-US" sz="2000" b="1"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80000"/>
                        </a:lnSpc>
                        <a:spcBef>
                          <a:spcPct val="0"/>
                        </a:spcBef>
                        <a:spcAft>
                          <a:spcPct val="0"/>
                        </a:spcAft>
                        <a:buClrTx/>
                        <a:buSzTx/>
                        <a:buFont typeface="Arial" charset="0"/>
                        <a:buNone/>
                        <a:tabLst/>
                      </a:pPr>
                      <a:r>
                        <a:rPr kumimoji="0" lang="en-US" sz="2000" b="1" i="0" u="none" strike="noStrike" cap="none" normalizeH="0" baseline="0" dirty="0" smtClean="0">
                          <a:ln>
                            <a:noFill/>
                          </a:ln>
                          <a:solidFill>
                            <a:schemeClr val="tx1"/>
                          </a:solidFill>
                          <a:effectLst/>
                          <a:latin typeface="Arial" charset="0"/>
                        </a:rPr>
                        <a:t>                                        MICS 2009</a:t>
                      </a:r>
                    </a:p>
                    <a:p>
                      <a:pPr marL="0" marR="0" lvl="0" indent="0" algn="l" defTabSz="914400" rtl="0" eaLnBrk="1" fontAlgn="base" latinLnBrk="0" hangingPunct="1">
                        <a:lnSpc>
                          <a:spcPct val="80000"/>
                        </a:lnSpc>
                        <a:spcBef>
                          <a:spcPct val="0"/>
                        </a:spcBef>
                        <a:spcAft>
                          <a:spcPct val="0"/>
                        </a:spcAft>
                        <a:buClrTx/>
                        <a:buSzTx/>
                        <a:buFont typeface="Arial" charset="0"/>
                        <a:buNone/>
                        <a:tabLst/>
                      </a:pPr>
                      <a:r>
                        <a:rPr kumimoji="0" lang="en-US" sz="2000" b="0" i="0" u="none" strike="noStrike" cap="none" normalizeH="0" baseline="0" dirty="0" smtClean="0">
                          <a:ln>
                            <a:noFill/>
                          </a:ln>
                          <a:solidFill>
                            <a:schemeClr val="tx1"/>
                          </a:solidFill>
                          <a:effectLst/>
                          <a:latin typeface="Arial" charset="0"/>
                        </a:rPr>
                        <a:t>Primary attendance  Urban Slum 65%      National 81%</a:t>
                      </a:r>
                    </a:p>
                    <a:p>
                      <a:pPr marL="0" marR="0" lvl="0" indent="0" algn="l" defTabSz="914400" rtl="0" eaLnBrk="1" fontAlgn="base" latinLnBrk="0" hangingPunct="1">
                        <a:lnSpc>
                          <a:spcPct val="80000"/>
                        </a:lnSpc>
                        <a:spcBef>
                          <a:spcPct val="0"/>
                        </a:spcBef>
                        <a:spcAft>
                          <a:spcPct val="0"/>
                        </a:spcAft>
                        <a:buClrTx/>
                        <a:buSzTx/>
                        <a:buFont typeface="Arial" charset="0"/>
                        <a:buNone/>
                        <a:tabLst/>
                      </a:pPr>
                      <a:r>
                        <a:rPr kumimoji="0" lang="en-US" sz="2000" b="0" i="0" u="none" strike="noStrike" cap="none" normalizeH="0" baseline="0" dirty="0" smtClean="0">
                          <a:ln>
                            <a:noFill/>
                          </a:ln>
                          <a:solidFill>
                            <a:schemeClr val="tx1"/>
                          </a:solidFill>
                          <a:effectLst/>
                          <a:latin typeface="Arial" charset="0"/>
                        </a:rPr>
                        <a:t>Secondary attendance  US          18%      National 49 %</a:t>
                      </a:r>
                    </a:p>
                    <a:p>
                      <a:pPr marL="0" marR="0" lvl="0" indent="0" algn="l" defTabSz="914400" rtl="0" eaLnBrk="1" fontAlgn="base" latinLnBrk="0" hangingPunct="1">
                        <a:lnSpc>
                          <a:spcPct val="80000"/>
                        </a:lnSpc>
                        <a:spcBef>
                          <a:spcPct val="0"/>
                        </a:spcBef>
                        <a:spcAft>
                          <a:spcPct val="0"/>
                        </a:spcAft>
                        <a:buClrTx/>
                        <a:buSzTx/>
                        <a:buFont typeface="Arial" charset="0"/>
                        <a:buNone/>
                        <a:tabLst/>
                      </a:pPr>
                      <a:endParaRPr kumimoji="0" lang="en-US" sz="20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80000"/>
                        </a:lnSpc>
                        <a:spcBef>
                          <a:spcPct val="0"/>
                        </a:spcBef>
                        <a:spcAft>
                          <a:spcPct val="0"/>
                        </a:spcAft>
                        <a:buClrTx/>
                        <a:buSzTx/>
                        <a:buFont typeface="Arial" charset="0"/>
                        <a:buNone/>
                        <a:tabLst/>
                      </a:pPr>
                      <a:r>
                        <a:rPr kumimoji="0" lang="en-US" sz="2000" b="0" i="0" u="none" strike="noStrike" cap="none" normalizeH="0" baseline="0" dirty="0" smtClean="0">
                          <a:ln>
                            <a:noFill/>
                          </a:ln>
                          <a:solidFill>
                            <a:schemeClr val="tx1"/>
                          </a:solidFill>
                          <a:effectLst/>
                          <a:latin typeface="Arial" charset="0"/>
                        </a:rPr>
                        <a:t>                                        </a:t>
                      </a:r>
                      <a:r>
                        <a:rPr kumimoji="0" lang="en-US" sz="2000" b="1" i="0" u="none" strike="noStrike" cap="none" normalizeH="0" baseline="0" dirty="0" smtClean="0">
                          <a:ln>
                            <a:noFill/>
                          </a:ln>
                          <a:solidFill>
                            <a:schemeClr val="tx1"/>
                          </a:solidFill>
                          <a:effectLst/>
                          <a:latin typeface="Arial" charset="0"/>
                        </a:rPr>
                        <a:t>Dhaka City</a:t>
                      </a:r>
                    </a:p>
                    <a:p>
                      <a:pPr marL="0" marR="0" lvl="0" indent="0" algn="l" defTabSz="914400" rtl="0" eaLnBrk="1" fontAlgn="base" latinLnBrk="0" hangingPunct="1">
                        <a:lnSpc>
                          <a:spcPct val="80000"/>
                        </a:lnSpc>
                        <a:spcBef>
                          <a:spcPct val="0"/>
                        </a:spcBef>
                        <a:spcAft>
                          <a:spcPct val="0"/>
                        </a:spcAft>
                        <a:buClrTx/>
                        <a:buSzTx/>
                        <a:buFont typeface="Arial" charset="0"/>
                        <a:buNone/>
                        <a:tabLst/>
                      </a:pPr>
                      <a:r>
                        <a:rPr kumimoji="0" lang="en-US" sz="2000" b="0" i="0" u="none" strike="noStrike" cap="none" normalizeH="0" baseline="0" dirty="0" smtClean="0">
                          <a:ln>
                            <a:noFill/>
                          </a:ln>
                          <a:solidFill>
                            <a:schemeClr val="tx1"/>
                          </a:solidFill>
                          <a:effectLst/>
                          <a:latin typeface="Arial" charset="0"/>
                        </a:rPr>
                        <a:t>Govt. Pry School 295</a:t>
                      </a:r>
                    </a:p>
                    <a:p>
                      <a:pPr marL="0" marR="0" lvl="0" indent="0" algn="l" defTabSz="914400" rtl="0" eaLnBrk="1" fontAlgn="base" latinLnBrk="0" hangingPunct="1">
                        <a:lnSpc>
                          <a:spcPct val="80000"/>
                        </a:lnSpc>
                        <a:spcBef>
                          <a:spcPct val="0"/>
                        </a:spcBef>
                        <a:spcAft>
                          <a:spcPct val="0"/>
                        </a:spcAft>
                        <a:buClrTx/>
                        <a:buSzTx/>
                        <a:buFont typeface="Arial" charset="0"/>
                        <a:buNone/>
                        <a:tabLst/>
                      </a:pPr>
                      <a:r>
                        <a:rPr kumimoji="0" lang="en-US" sz="2000" b="0" i="0" u="none" strike="noStrike" cap="none" normalizeH="0" baseline="0" dirty="0" smtClean="0">
                          <a:ln>
                            <a:noFill/>
                          </a:ln>
                          <a:solidFill>
                            <a:schemeClr val="tx1"/>
                          </a:solidFill>
                          <a:effectLst/>
                          <a:latin typeface="Arial" charset="0"/>
                        </a:rPr>
                        <a:t>RNGPS 43</a:t>
                      </a:r>
                    </a:p>
                    <a:p>
                      <a:pPr marL="0" marR="0" lvl="0" indent="0" algn="l" defTabSz="914400" rtl="0" eaLnBrk="1" fontAlgn="base" latinLnBrk="0" hangingPunct="1">
                        <a:lnSpc>
                          <a:spcPct val="80000"/>
                        </a:lnSpc>
                        <a:spcBef>
                          <a:spcPct val="0"/>
                        </a:spcBef>
                        <a:spcAft>
                          <a:spcPct val="0"/>
                        </a:spcAft>
                        <a:buClrTx/>
                        <a:buSzTx/>
                        <a:buFont typeface="Arial" charset="0"/>
                        <a:buNone/>
                        <a:tabLst/>
                      </a:pPr>
                      <a:r>
                        <a:rPr kumimoji="0" lang="en-US" sz="2000" b="0" i="0" u="none" strike="noStrike" cap="none" normalizeH="0" baseline="0" dirty="0" smtClean="0">
                          <a:ln>
                            <a:noFill/>
                          </a:ln>
                          <a:solidFill>
                            <a:schemeClr val="tx1"/>
                          </a:solidFill>
                          <a:effectLst/>
                          <a:latin typeface="Arial" charset="0"/>
                        </a:rPr>
                        <a:t>Average  9 classrooms per school – 1 classroom for 150 children</a:t>
                      </a:r>
                    </a:p>
                    <a:p>
                      <a:pPr marL="0" marR="0" lvl="0" indent="0" algn="l" defTabSz="914400" rtl="0" eaLnBrk="1" fontAlgn="base" latinLnBrk="0" hangingPunct="1">
                        <a:lnSpc>
                          <a:spcPct val="80000"/>
                        </a:lnSpc>
                        <a:spcBef>
                          <a:spcPct val="0"/>
                        </a:spcBef>
                        <a:spcAft>
                          <a:spcPct val="0"/>
                        </a:spcAft>
                        <a:buClrTx/>
                        <a:buSzTx/>
                        <a:buFont typeface="Arial" charset="0"/>
                        <a:buNone/>
                        <a:tabLst/>
                      </a:pPr>
                      <a:r>
                        <a:rPr kumimoji="0" lang="en-US" sz="2000" b="0" i="0" u="none" strike="noStrike" cap="none" normalizeH="0" baseline="0" dirty="0" smtClean="0">
                          <a:ln>
                            <a:noFill/>
                          </a:ln>
                          <a:solidFill>
                            <a:schemeClr val="tx1"/>
                          </a:solidFill>
                          <a:effectLst/>
                          <a:latin typeface="Arial" charset="0"/>
                        </a:rPr>
                        <a:t>Heavy dependence on non-public provisions</a:t>
                      </a:r>
                    </a:p>
                    <a:p>
                      <a:pPr marL="0" marR="0" lvl="0" indent="0" algn="l" defTabSz="914400" rtl="0" eaLnBrk="1" fontAlgn="base" latinLnBrk="0" hangingPunct="1">
                        <a:lnSpc>
                          <a:spcPct val="80000"/>
                        </a:lnSpc>
                        <a:spcBef>
                          <a:spcPct val="0"/>
                        </a:spcBef>
                        <a:spcAft>
                          <a:spcPct val="0"/>
                        </a:spcAft>
                        <a:buClrTx/>
                        <a:buSzTx/>
                        <a:buFont typeface="Arial" charset="0"/>
                        <a:buNone/>
                        <a:tabLst/>
                      </a:pPr>
                      <a:r>
                        <a:rPr kumimoji="0" lang="en-US" sz="2000" b="0" i="0" u="none" strike="noStrike" cap="none" normalizeH="0" baseline="0" dirty="0" smtClean="0">
                          <a:ln>
                            <a:noFill/>
                          </a:ln>
                          <a:solidFill>
                            <a:schemeClr val="tx1"/>
                          </a:solidFill>
                          <a:effectLst/>
                          <a:latin typeface="Arial" charset="0"/>
                        </a:rPr>
                        <a:t>27% slums have NGO schools</a:t>
                      </a:r>
                    </a:p>
                    <a:p>
                      <a:pPr marL="0" marR="0" lvl="0" indent="0" algn="l" defTabSz="914400" rtl="0" eaLnBrk="1" fontAlgn="base" latinLnBrk="0" hangingPunct="1">
                        <a:lnSpc>
                          <a:spcPct val="80000"/>
                        </a:lnSpc>
                        <a:spcBef>
                          <a:spcPct val="0"/>
                        </a:spcBef>
                        <a:spcAft>
                          <a:spcPct val="0"/>
                        </a:spcAft>
                        <a:buClrTx/>
                        <a:buSzTx/>
                        <a:buFont typeface="Arial" charset="0"/>
                        <a:buNone/>
                        <a:tabLst/>
                      </a:pPr>
                      <a:r>
                        <a:rPr kumimoji="0" lang="en-US" sz="2000" b="0" i="0" u="none" strike="noStrike" cap="none" normalizeH="0" baseline="0" dirty="0" smtClean="0">
                          <a:ln>
                            <a:noFill/>
                          </a:ln>
                          <a:solidFill>
                            <a:schemeClr val="tx1"/>
                          </a:solidFill>
                          <a:effectLst/>
                          <a:latin typeface="Arial" charset="0"/>
                        </a:rPr>
                        <a:t>Very limited ECD and preschool except commercial ones.</a:t>
                      </a:r>
                    </a:p>
                    <a:p>
                      <a:pPr marL="0" marR="0" lvl="0" indent="0" algn="l" defTabSz="914400" rtl="0" eaLnBrk="1" fontAlgn="base" latinLnBrk="0" hangingPunct="1">
                        <a:lnSpc>
                          <a:spcPct val="80000"/>
                        </a:lnSpc>
                        <a:spcBef>
                          <a:spcPct val="0"/>
                        </a:spcBef>
                        <a:spcAft>
                          <a:spcPct val="0"/>
                        </a:spcAft>
                        <a:buClrTx/>
                        <a:buSzTx/>
                        <a:buFont typeface="Arial" charset="0"/>
                        <a:buNone/>
                        <a:tabLst/>
                      </a:pPr>
                      <a:endParaRPr kumimoji="0" lang="en-US" sz="2000" b="1" i="0" u="none" strike="noStrike" cap="none" normalizeH="0" baseline="0" dirty="0" smtClean="0">
                        <a:ln>
                          <a:noFill/>
                        </a:ln>
                        <a:solidFill>
                          <a:schemeClr val="tx1"/>
                        </a:solidFill>
                        <a:effectLst/>
                        <a:latin typeface="Arial Narrow"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2269">
                <a:tc>
                  <a:txBody>
                    <a:bodyPr/>
                    <a:lstStyle/>
                    <a:p>
                      <a:pPr marL="0" marR="0" lvl="0" indent="0" algn="l" defTabSz="914400" rtl="0" eaLnBrk="1" fontAlgn="base" latinLnBrk="0" hangingPunct="1">
                        <a:lnSpc>
                          <a:spcPct val="80000"/>
                        </a:lnSpc>
                        <a:spcBef>
                          <a:spcPct val="0"/>
                        </a:spcBef>
                        <a:spcAft>
                          <a:spcPct val="0"/>
                        </a:spcAft>
                        <a:buClrTx/>
                        <a:buSzTx/>
                        <a:buFont typeface="Arial" charset="0"/>
                        <a:buNone/>
                        <a:tabLst/>
                      </a:pPr>
                      <a:r>
                        <a:rPr kumimoji="0" lang="en-US" sz="2000" b="1" i="1" u="none" strike="noStrike" cap="none" normalizeH="0" baseline="0" dirty="0" smtClean="0">
                          <a:ln>
                            <a:noFill/>
                          </a:ln>
                          <a:solidFill>
                            <a:schemeClr val="tx1"/>
                          </a:solidFill>
                          <a:effectLst/>
                          <a:latin typeface="Arial Narrow" pitchFamily="34" charset="0"/>
                        </a:rPr>
                        <a:t>There appears to be no overall plan to bring all slum children to  primary school of acceptable quality</a:t>
                      </a:r>
                      <a:endParaRPr kumimoji="0" lang="en-US" sz="20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1"/>
          <p:cNvSpPr>
            <a:spLocks noGrp="1" noChangeArrowheads="1"/>
          </p:cNvSpPr>
          <p:nvPr>
            <p:ph type="sldNum" sz="quarter" idx="12"/>
          </p:nvPr>
        </p:nvSpPr>
        <p:spPr/>
        <p:txBody>
          <a:bodyPr/>
          <a:lstStyle/>
          <a:p>
            <a:pPr>
              <a:defRPr/>
            </a:pPr>
            <a:fld id="{B7E3FC15-67CF-4CE0-92FC-1CFF0A2EB6ED}" type="slidenum">
              <a:rPr lang="en-US"/>
              <a:pPr>
                <a:defRPr/>
              </a:pPr>
              <a:t>8</a:t>
            </a:fld>
            <a:endParaRPr lang="en-US"/>
          </a:p>
        </p:txBody>
      </p:sp>
      <p:sp>
        <p:nvSpPr>
          <p:cNvPr id="9219" name="Rectangle 2"/>
          <p:cNvSpPr>
            <a:spLocks noGrp="1" noChangeArrowheads="1"/>
          </p:cNvSpPr>
          <p:nvPr>
            <p:ph type="title"/>
          </p:nvPr>
        </p:nvSpPr>
        <p:spPr>
          <a:xfrm>
            <a:off x="914400" y="304800"/>
            <a:ext cx="7772400" cy="1143000"/>
          </a:xfrm>
        </p:spPr>
        <p:txBody>
          <a:bodyPr/>
          <a:lstStyle/>
          <a:p>
            <a:pPr eaLnBrk="1" hangingPunct="1">
              <a:lnSpc>
                <a:spcPts val="2800"/>
              </a:lnSpc>
            </a:pPr>
            <a:r>
              <a:rPr lang="en-US" sz="2800" b="1" i="1" dirty="0" smtClean="0">
                <a:solidFill>
                  <a:srgbClr val="FF0000"/>
                </a:solidFill>
                <a:latin typeface="Tahoma" pitchFamily="34" charset="0"/>
              </a:rPr>
              <a:t>Sate of slum education… 2</a:t>
            </a:r>
            <a:r>
              <a:rPr lang="en-US" dirty="0" smtClean="0">
                <a:solidFill>
                  <a:srgbClr val="FF0000"/>
                </a:solidFill>
                <a:latin typeface="Tahoma" pitchFamily="34" charset="0"/>
              </a:rPr>
              <a:t> </a:t>
            </a:r>
          </a:p>
        </p:txBody>
      </p:sp>
      <p:sp>
        <p:nvSpPr>
          <p:cNvPr id="9220" name="Rectangle 3"/>
          <p:cNvSpPr>
            <a:spLocks noGrp="1" noChangeArrowheads="1"/>
          </p:cNvSpPr>
          <p:nvPr>
            <p:ph type="body" idx="1"/>
          </p:nvPr>
        </p:nvSpPr>
        <p:spPr>
          <a:xfrm>
            <a:off x="914400" y="1600200"/>
            <a:ext cx="7924800" cy="4724400"/>
          </a:xfrm>
        </p:spPr>
        <p:txBody>
          <a:bodyPr/>
          <a:lstStyle/>
          <a:p>
            <a:pPr>
              <a:buFont typeface="Wingdings" pitchFamily="2" charset="2"/>
              <a:buNone/>
            </a:pPr>
            <a:r>
              <a:rPr lang="en-GB" sz="2400" dirty="0" smtClean="0">
                <a:latin typeface="Arial Rounded MT Bold" pitchFamily="34" charset="0"/>
              </a:rPr>
              <a:t>Basic premise of Education Policy is ensuring rights  and opportunities for all ending all inequalities in education</a:t>
            </a:r>
          </a:p>
          <a:p>
            <a:pPr>
              <a:buFont typeface="Wingdings" pitchFamily="2" charset="2"/>
              <a:buNone/>
            </a:pPr>
            <a:r>
              <a:rPr lang="en-GB" sz="2400" dirty="0" smtClean="0">
                <a:latin typeface="Arial Rounded MT Bold" pitchFamily="34" charset="0"/>
              </a:rPr>
              <a:t> – </a:t>
            </a:r>
            <a:r>
              <a:rPr lang="en-GB" sz="2400" i="1" dirty="0" smtClean="0">
                <a:latin typeface="Arial Rounded MT Bold" pitchFamily="34" charset="0"/>
              </a:rPr>
              <a:t>Preface, Policy 2010, Minister of Education</a:t>
            </a:r>
          </a:p>
          <a:p>
            <a:pPr>
              <a:buFont typeface="Wingdings" pitchFamily="2" charset="2"/>
              <a:buNone/>
            </a:pPr>
            <a:endParaRPr lang="en-GB" sz="2400" i="1" dirty="0" smtClean="0">
              <a:latin typeface="Arial Rounded MT Bold" pitchFamily="34" charset="0"/>
            </a:endParaRPr>
          </a:p>
          <a:p>
            <a:pPr eaLnBrk="1" hangingPunct="1"/>
            <a:r>
              <a:rPr lang="en-US" sz="2000" dirty="0" smtClean="0">
                <a:latin typeface="Tahoma" pitchFamily="34" charset="0"/>
              </a:rPr>
              <a:t>How is this being applied to children of urban slums – for whom neither the city nor the education authorities seem to take full responsibility?</a:t>
            </a:r>
          </a:p>
          <a:p>
            <a:pPr eaLnBrk="1" hangingPunct="1"/>
            <a:r>
              <a:rPr lang="en-US" sz="2000" dirty="0" smtClean="0">
                <a:latin typeface="Tahoma" pitchFamily="34" charset="0"/>
              </a:rPr>
              <a:t>Fieldwork in four slums suggest 70% net Primary enrollment if all types of provisions counted, but official data ignores NGOs and KGs.  (IED-Cameron, 2009)</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1"/>
          <p:cNvSpPr>
            <a:spLocks noGrp="1" noChangeArrowheads="1"/>
          </p:cNvSpPr>
          <p:nvPr>
            <p:ph type="sldNum" sz="quarter" idx="12"/>
          </p:nvPr>
        </p:nvSpPr>
        <p:spPr/>
        <p:txBody>
          <a:bodyPr/>
          <a:lstStyle/>
          <a:p>
            <a:pPr>
              <a:defRPr/>
            </a:pPr>
            <a:fld id="{B5EC7052-2485-442C-B8EF-C5A027B039EB}" type="slidenum">
              <a:rPr lang="en-US"/>
              <a:pPr>
                <a:defRPr/>
              </a:pPr>
              <a:t>9</a:t>
            </a:fld>
            <a:endParaRPr lang="en-US"/>
          </a:p>
        </p:txBody>
      </p:sp>
      <p:sp>
        <p:nvSpPr>
          <p:cNvPr id="10243" name="TextBox 1"/>
          <p:cNvSpPr txBox="1">
            <a:spLocks noChangeArrowheads="1"/>
          </p:cNvSpPr>
          <p:nvPr/>
        </p:nvSpPr>
        <p:spPr bwMode="auto">
          <a:xfrm>
            <a:off x="1066800" y="914400"/>
            <a:ext cx="5867400" cy="523220"/>
          </a:xfrm>
          <a:prstGeom prst="rect">
            <a:avLst/>
          </a:prstGeom>
          <a:noFill/>
          <a:ln w="9525">
            <a:noFill/>
            <a:miter lim="800000"/>
            <a:headEnd/>
            <a:tailEnd/>
          </a:ln>
        </p:spPr>
        <p:txBody>
          <a:bodyPr wrap="square">
            <a:spAutoFit/>
          </a:bodyPr>
          <a:lstStyle/>
          <a:p>
            <a:r>
              <a:rPr lang="en-US" sz="2800" b="1" i="1" dirty="0" smtClean="0">
                <a:solidFill>
                  <a:srgbClr val="FF0000"/>
                </a:solidFill>
                <a:latin typeface="Arial Rounded MT Bold" pitchFamily="34" charset="0"/>
              </a:rPr>
              <a:t>State of slum education ….3</a:t>
            </a:r>
            <a:endParaRPr lang="en-US" sz="2800" b="1" i="1" dirty="0">
              <a:solidFill>
                <a:srgbClr val="FF0000"/>
              </a:solidFill>
              <a:latin typeface="Arial Rounded MT Bold" pitchFamily="34" charset="0"/>
            </a:endParaRPr>
          </a:p>
        </p:txBody>
      </p:sp>
      <p:sp>
        <p:nvSpPr>
          <p:cNvPr id="10244" name="TextBox 2"/>
          <p:cNvSpPr txBox="1">
            <a:spLocks noChangeArrowheads="1"/>
          </p:cNvSpPr>
          <p:nvPr/>
        </p:nvSpPr>
        <p:spPr bwMode="auto">
          <a:xfrm>
            <a:off x="685800" y="1524000"/>
            <a:ext cx="8458200" cy="5601533"/>
          </a:xfrm>
          <a:prstGeom prst="rect">
            <a:avLst/>
          </a:prstGeom>
          <a:noFill/>
          <a:ln w="9525">
            <a:noFill/>
            <a:miter lim="800000"/>
            <a:headEnd/>
            <a:tailEnd/>
          </a:ln>
        </p:spPr>
        <p:txBody>
          <a:bodyPr>
            <a:spAutoFit/>
          </a:bodyPr>
          <a:lstStyle/>
          <a:p>
            <a:r>
              <a:rPr lang="en-GB" sz="2000" b="1" i="1" dirty="0" smtClean="0">
                <a:latin typeface="Arial Rounded MT Bold" pitchFamily="34" charset="0"/>
              </a:rPr>
              <a:t>Barriers to education in slums--  Contextual</a:t>
            </a:r>
          </a:p>
          <a:p>
            <a:pPr>
              <a:buFontTx/>
              <a:buChar char="•"/>
            </a:pPr>
            <a:endParaRPr lang="en-GB" sz="2000" b="1" i="1" dirty="0" smtClean="0">
              <a:latin typeface="Arial Rounded MT Bold" pitchFamily="34" charset="0"/>
            </a:endParaRPr>
          </a:p>
          <a:p>
            <a:pPr>
              <a:buFontTx/>
              <a:buChar char="•"/>
            </a:pPr>
            <a:r>
              <a:rPr lang="en-US" sz="2000" b="1" i="1" dirty="0" smtClean="0">
                <a:latin typeface="Arial Rounded MT Bold" pitchFamily="34" charset="0"/>
              </a:rPr>
              <a:t>61% of slums are regularly flooded in rain</a:t>
            </a:r>
          </a:p>
          <a:p>
            <a:r>
              <a:rPr lang="en-US" sz="2000" b="1" i="1" dirty="0" smtClean="0">
                <a:latin typeface="Arial Rounded MT Bold" pitchFamily="34" charset="0"/>
              </a:rPr>
              <a:t>80% with unsafe and overcrowded housing</a:t>
            </a:r>
          </a:p>
          <a:p>
            <a:r>
              <a:rPr lang="en-US" sz="2000" b="1" i="1" dirty="0" smtClean="0">
                <a:latin typeface="Arial Rounded MT Bold" pitchFamily="34" charset="0"/>
              </a:rPr>
              <a:t>9% lacked security of tenure   (under threat of eviction)</a:t>
            </a:r>
          </a:p>
          <a:p>
            <a:r>
              <a:rPr lang="en-US" sz="2000" b="1" i="1" dirty="0" smtClean="0">
                <a:latin typeface="Arial Rounded MT Bold" pitchFamily="34" charset="0"/>
              </a:rPr>
              <a:t>33% households with one water tap for over ten households</a:t>
            </a:r>
          </a:p>
          <a:p>
            <a:r>
              <a:rPr lang="en-US" sz="2000" b="1" i="1" dirty="0" smtClean="0">
                <a:latin typeface="Arial Rounded MT Bold" pitchFamily="34" charset="0"/>
              </a:rPr>
              <a:t>11% households with one latrine for ten households</a:t>
            </a:r>
          </a:p>
          <a:p>
            <a:r>
              <a:rPr lang="en-US" sz="2000" b="1" i="1" dirty="0" smtClean="0">
                <a:latin typeface="Arial Rounded MT Bold" pitchFamily="34" charset="0"/>
              </a:rPr>
              <a:t>Median household income  </a:t>
            </a:r>
            <a:r>
              <a:rPr lang="en-US" sz="2000" b="1" i="1" dirty="0" err="1" smtClean="0">
                <a:latin typeface="Arial Rounded MT Bold" pitchFamily="34" charset="0"/>
              </a:rPr>
              <a:t>Tk</a:t>
            </a:r>
            <a:r>
              <a:rPr lang="en-US" sz="2000" b="1" i="1" dirty="0" smtClean="0">
                <a:latin typeface="Arial Rounded MT Bold" pitchFamily="34" charset="0"/>
              </a:rPr>
              <a:t> 3000-4000  pm</a:t>
            </a:r>
          </a:p>
          <a:p>
            <a:r>
              <a:rPr lang="en-US" sz="2000" i="1" dirty="0" smtClean="0">
                <a:latin typeface="Arial Rounded MT Bold" pitchFamily="34" charset="0"/>
              </a:rPr>
              <a:t>(CUS survey 2006)</a:t>
            </a:r>
          </a:p>
          <a:p>
            <a:endParaRPr lang="en-US" sz="2000" b="1" i="1" dirty="0" smtClean="0">
              <a:latin typeface="Arial Rounded MT Bold" pitchFamily="34" charset="0"/>
            </a:endParaRPr>
          </a:p>
          <a:p>
            <a:pPr>
              <a:buFont typeface="Arial" pitchFamily="34" charset="0"/>
              <a:buChar char="•"/>
            </a:pPr>
            <a:r>
              <a:rPr lang="en-US" sz="2000" b="1" i="1" dirty="0" smtClean="0">
                <a:latin typeface="Arial Rounded MT Bold" pitchFamily="34" charset="0"/>
              </a:rPr>
              <a:t> More Direct Barriers to education: </a:t>
            </a:r>
          </a:p>
          <a:p>
            <a:r>
              <a:rPr lang="en-US" sz="2000" b="1" i="1" dirty="0" smtClean="0">
                <a:latin typeface="Arial Rounded MT Bold" pitchFamily="34" charset="0"/>
              </a:rPr>
              <a:t>Apart from costs –</a:t>
            </a:r>
          </a:p>
          <a:p>
            <a:pPr marL="457200" indent="-457200">
              <a:buAutoNum type="arabicPeriod"/>
            </a:pPr>
            <a:r>
              <a:rPr lang="en-US" sz="2000" b="1" i="1" dirty="0" smtClean="0">
                <a:latin typeface="Arial Rounded MT Bold" pitchFamily="34" charset="0"/>
              </a:rPr>
              <a:t>No policy or plan for comprehensive coverage</a:t>
            </a:r>
          </a:p>
          <a:p>
            <a:pPr marL="457200" indent="-457200">
              <a:buAutoNum type="arabicPeriod"/>
            </a:pPr>
            <a:r>
              <a:rPr lang="en-US" sz="2000" b="1" i="1" dirty="0" smtClean="0">
                <a:latin typeface="Arial Rounded MT Bold" pitchFamily="34" charset="0"/>
              </a:rPr>
              <a:t>Fear of unpredictable  eviction</a:t>
            </a:r>
          </a:p>
          <a:p>
            <a:pPr marL="457200" indent="-457200">
              <a:buAutoNum type="arabicPeriod"/>
            </a:pPr>
            <a:r>
              <a:rPr lang="en-US" sz="2000" b="1" i="1" dirty="0" smtClean="0">
                <a:latin typeface="Arial Rounded MT Bold" pitchFamily="34" charset="0"/>
              </a:rPr>
              <a:t>Rule of  </a:t>
            </a:r>
            <a:r>
              <a:rPr lang="en-US" sz="2000" b="1" dirty="0" err="1" smtClean="0">
                <a:latin typeface="Arial Rounded MT Bold" pitchFamily="34" charset="0"/>
              </a:rPr>
              <a:t>Mastaans</a:t>
            </a:r>
            <a:r>
              <a:rPr lang="en-US" sz="2000" b="1" dirty="0" smtClean="0">
                <a:latin typeface="Arial Rounded MT Bold" pitchFamily="34" charset="0"/>
              </a:rPr>
              <a:t> </a:t>
            </a:r>
            <a:r>
              <a:rPr lang="en-US" sz="2000" b="1" i="1" dirty="0" smtClean="0">
                <a:latin typeface="Arial Rounded MT Bold" pitchFamily="34" charset="0"/>
              </a:rPr>
              <a:t>who control  service </a:t>
            </a:r>
            <a:r>
              <a:rPr lang="en-US" sz="2000" b="1" i="1" dirty="0" err="1" smtClean="0">
                <a:latin typeface="Arial Rounded MT Bold" pitchFamily="34" charset="0"/>
              </a:rPr>
              <a:t>provisins</a:t>
            </a:r>
            <a:r>
              <a:rPr lang="en-US" sz="2000" b="1" i="1" dirty="0" smtClean="0">
                <a:latin typeface="Arial Rounded MT Bold" pitchFamily="34" charset="0"/>
              </a:rPr>
              <a:t> and life in slums</a:t>
            </a:r>
          </a:p>
          <a:p>
            <a:pPr marL="457200" indent="-457200"/>
            <a:r>
              <a:rPr lang="en-US" sz="2000" i="1" dirty="0" smtClean="0">
                <a:latin typeface="Arial Rounded MT Bold" pitchFamily="34" charset="0"/>
              </a:rPr>
              <a:t>(Rashid  and </a:t>
            </a:r>
            <a:r>
              <a:rPr lang="en-US" sz="2000" i="1" dirty="0" err="1" smtClean="0">
                <a:latin typeface="Arial Rounded MT Bold" pitchFamily="34" charset="0"/>
              </a:rPr>
              <a:t>Hosain</a:t>
            </a:r>
            <a:r>
              <a:rPr lang="en-US" sz="2000" i="1" dirty="0" smtClean="0">
                <a:latin typeface="Arial Rounded MT Bold" pitchFamily="34" charset="0"/>
              </a:rPr>
              <a:t>  Survey for World Bank, 2005)</a:t>
            </a:r>
          </a:p>
          <a:p>
            <a:pPr marL="457200" indent="-457200"/>
            <a:endParaRPr lang="en-US" sz="1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ayers">
  <a:themeElements>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fontScheme name="Layers">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ayers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Layers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Layers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Layers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Layers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Layer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Layers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Layers</Template>
  <TotalTime>4684</TotalTime>
  <Words>902</Words>
  <Application>Microsoft Office PowerPoint</Application>
  <PresentationFormat>On-screen Show (4:3)</PresentationFormat>
  <Paragraphs>120</Paragraphs>
  <Slides>13</Slides>
  <Notes>2</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Layers</vt:lpstr>
      <vt:lpstr>Educational Challenges for the Urban Poor</vt:lpstr>
      <vt:lpstr>PowerPoint Presentation</vt:lpstr>
      <vt:lpstr>Major  items to be covered </vt:lpstr>
      <vt:lpstr>Urban policy context and  educational services</vt:lpstr>
      <vt:lpstr>PowerPoint Presentation</vt:lpstr>
      <vt:lpstr>    Draft urban policy: Can it address structural obstacles in urban governance, resources for delivering services and giving a voice to the poor?   - It covers everything with 21 strategies ; but it remains a draft while all kinds of long range decisions made with no reference to policy.  -  “Non-implementation of detailed area plan (DAP) is taking the Dhaka city towards planning disaster” – after adoption, every decision subject to 7-member cabinet committee review, due to powerful real estate lobby pressure, paralysing action.  - A master plan in the 1930s, zonal plan in 1956 and master plan in 1959 –none implemented.  Urban poor everywhere face a hostile political economy environment </vt:lpstr>
      <vt:lpstr>PowerPoint Presentation</vt:lpstr>
      <vt:lpstr>Sate of slum education… 2 </vt:lpstr>
      <vt:lpstr>PowerPoint Presentation</vt:lpstr>
      <vt:lpstr>State of slum education…4</vt:lpstr>
      <vt:lpstr>PowerPoint Presentation</vt:lpstr>
      <vt:lpstr>PowerPoint Presentation</vt:lpstr>
      <vt:lpstr>PowerPoint Presentation</vt:lpstr>
    </vt:vector>
  </TitlesOfParts>
  <Company>BRAC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Acer</dc:creator>
  <cp:lastModifiedBy>user</cp:lastModifiedBy>
  <cp:revision>223</cp:revision>
  <dcterms:created xsi:type="dcterms:W3CDTF">2010-02-20T05:25:43Z</dcterms:created>
  <dcterms:modified xsi:type="dcterms:W3CDTF">2011-12-04T09:42:43Z</dcterms:modified>
</cp:coreProperties>
</file>